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</p:sldMasterIdLst>
  <p:notesMasterIdLst>
    <p:notesMasterId r:id="rId73"/>
  </p:notesMasterIdLst>
  <p:handoutMasterIdLst>
    <p:handoutMasterId r:id="rId74"/>
  </p:handoutMasterIdLst>
  <p:sldIdLst>
    <p:sldId id="256" r:id="rId6"/>
    <p:sldId id="259" r:id="rId7"/>
    <p:sldId id="324" r:id="rId8"/>
    <p:sldId id="312" r:id="rId9"/>
    <p:sldId id="313" r:id="rId10"/>
    <p:sldId id="262" r:id="rId11"/>
    <p:sldId id="326" r:id="rId12"/>
    <p:sldId id="327" r:id="rId13"/>
    <p:sldId id="328" r:id="rId14"/>
    <p:sldId id="263" r:id="rId15"/>
    <p:sldId id="269" r:id="rId16"/>
    <p:sldId id="342" r:id="rId17"/>
    <p:sldId id="343" r:id="rId18"/>
    <p:sldId id="345" r:id="rId19"/>
    <p:sldId id="383" r:id="rId20"/>
    <p:sldId id="384" r:id="rId21"/>
    <p:sldId id="344" r:id="rId22"/>
    <p:sldId id="348" r:id="rId23"/>
    <p:sldId id="367" r:id="rId24"/>
    <p:sldId id="347" r:id="rId25"/>
    <p:sldId id="300" r:id="rId26"/>
    <p:sldId id="308" r:id="rId27"/>
    <p:sldId id="309" r:id="rId28"/>
    <p:sldId id="310" r:id="rId29"/>
    <p:sldId id="330" r:id="rId30"/>
    <p:sldId id="279" r:id="rId31"/>
    <p:sldId id="353" r:id="rId32"/>
    <p:sldId id="355" r:id="rId33"/>
    <p:sldId id="368" r:id="rId34"/>
    <p:sldId id="369" r:id="rId35"/>
    <p:sldId id="280" r:id="rId36"/>
    <p:sldId id="357" r:id="rId37"/>
    <p:sldId id="302" r:id="rId38"/>
    <p:sldId id="356" r:id="rId39"/>
    <p:sldId id="363" r:id="rId40"/>
    <p:sldId id="365" r:id="rId41"/>
    <p:sldId id="366" r:id="rId42"/>
    <p:sldId id="385" r:id="rId43"/>
    <p:sldId id="386" r:id="rId44"/>
    <p:sldId id="387" r:id="rId45"/>
    <p:sldId id="388" r:id="rId46"/>
    <p:sldId id="389" r:id="rId47"/>
    <p:sldId id="390" r:id="rId48"/>
    <p:sldId id="392" r:id="rId49"/>
    <p:sldId id="281" r:id="rId50"/>
    <p:sldId id="294" r:id="rId51"/>
    <p:sldId id="331" r:id="rId52"/>
    <p:sldId id="332" r:id="rId53"/>
    <p:sldId id="333" r:id="rId54"/>
    <p:sldId id="322" r:id="rId55"/>
    <p:sldId id="352" r:id="rId56"/>
    <p:sldId id="258" r:id="rId57"/>
    <p:sldId id="339" r:id="rId58"/>
    <p:sldId id="337" r:id="rId59"/>
    <p:sldId id="329" r:id="rId60"/>
    <p:sldId id="325" r:id="rId61"/>
    <p:sldId id="338" r:id="rId62"/>
    <p:sldId id="349" r:id="rId63"/>
    <p:sldId id="350" r:id="rId64"/>
    <p:sldId id="351" r:id="rId65"/>
    <p:sldId id="354" r:id="rId66"/>
    <p:sldId id="377" r:id="rId67"/>
    <p:sldId id="378" r:id="rId68"/>
    <p:sldId id="379" r:id="rId69"/>
    <p:sldId id="380" r:id="rId70"/>
    <p:sldId id="381" r:id="rId71"/>
    <p:sldId id="382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8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2" autoAdjust="0"/>
    <p:restoredTop sz="86078" autoAdjust="0"/>
  </p:normalViewPr>
  <p:slideViewPr>
    <p:cSldViewPr snapToGrid="0">
      <p:cViewPr>
        <p:scale>
          <a:sx n="75" d="100"/>
          <a:sy n="75" d="100"/>
        </p:scale>
        <p:origin x="1644" y="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2058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9T17:43:53.464" idx="7">
    <p:pos x="10" y="10"/>
    <p:text>Install OpenSans font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9T22:20:07.278" idx="8">
    <p:pos x="10" y="10"/>
    <p:text>In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smtClean="0"/>
            <a:t>Complexity handling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smtClean="0"/>
            <a:t>Reduced</a:t>
          </a:r>
          <a:br>
            <a:rPr lang="en-IE" smtClean="0"/>
          </a:br>
          <a:r>
            <a:rPr lang="en-IE" smtClean="0"/>
            <a:t>time-to-market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2426DEBE-74BE-488A-AFCD-53AC92906586}">
      <dgm:prSet phldrT="[Text]"/>
      <dgm:spPr/>
      <dgm:t>
        <a:bodyPr/>
        <a:lstStyle/>
        <a:p>
          <a:r>
            <a:rPr lang="en-IE" smtClean="0"/>
            <a:t>Increased </a:t>
          </a:r>
          <a:r>
            <a:rPr lang="en-IE" dirty="0" smtClean="0"/>
            <a:t>quality</a:t>
          </a:r>
          <a:endParaRPr lang="en-IE" dirty="0"/>
        </a:p>
      </dgm:t>
    </dgm:pt>
    <dgm:pt modelId="{8049F8F6-5F64-4752-A32A-C27A26BEB5D9}" type="parTrans" cxnId="{671A5181-28C1-4607-90E7-4AE35BDA4759}">
      <dgm:prSet/>
      <dgm:spPr/>
    </dgm:pt>
    <dgm:pt modelId="{97876291-869C-4BD0-A4F7-3CE1876750A1}" type="sibTrans" cxnId="{671A5181-28C1-4607-90E7-4AE35BDA4759}">
      <dgm:prSet/>
      <dgm:spPr/>
    </dgm:pt>
    <dgm:pt modelId="{887353B9-1D83-4AEE-80BB-1067E3A0AA37}">
      <dgm:prSet phldrT="[Text]"/>
      <dgm:spPr/>
      <dgm:t>
        <a:bodyPr/>
        <a:lstStyle/>
        <a:p>
          <a:r>
            <a:rPr lang="en-IE" smtClean="0"/>
            <a:t>Improved predictability / estimation</a:t>
          </a:r>
          <a:endParaRPr lang="en-IE" dirty="0"/>
        </a:p>
      </dgm:t>
    </dgm:pt>
    <dgm:pt modelId="{D879D58A-F2AC-4916-9A71-C2B69A581BD3}" type="parTrans" cxnId="{ED8252CA-E6BE-400E-AB64-0EB2D63105D7}">
      <dgm:prSet/>
      <dgm:spPr/>
    </dgm:pt>
    <dgm:pt modelId="{9C53880A-15CA-4EAC-8902-871908DF6C42}" type="sibTrans" cxnId="{ED8252CA-E6BE-400E-AB64-0EB2D63105D7}">
      <dgm:prSet/>
      <dgm:spPr/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F7F43B3E-942D-4663-8C98-0A56837A1410}" type="pres">
      <dgm:prSet presAssocID="{2426DEBE-74BE-488A-AFCD-53AC92906586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44D5F-5962-49E6-AEDA-C4A93688C462}" type="pres">
      <dgm:prSet presAssocID="{97876291-869C-4BD0-A4F7-3CE1876750A1}" presName="sibTrans" presStyleCnt="0"/>
      <dgm:spPr/>
    </dgm:pt>
    <dgm:pt modelId="{51C628E9-503E-49B7-AA3F-58981981CF41}" type="pres">
      <dgm:prSet presAssocID="{DA7515AA-E7AA-4166-B897-F33420250096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4204AA9-2950-41D3-8F5F-0F18990434DF}" type="pres">
      <dgm:prSet presAssocID="{128CF718-DB89-4873-AFE2-59F054788668}" presName="sibTrans" presStyleCnt="0"/>
      <dgm:spPr/>
    </dgm:pt>
    <dgm:pt modelId="{DAD23E41-41B6-4DFB-8AF6-1CCC2DD134F3}" type="pres">
      <dgm:prSet presAssocID="{887353B9-1D83-4AEE-80BB-1067E3A0AA37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41CB1BD4-66E1-4A6C-8A0F-E8F4AA4BEDCD}" srcId="{4B7B9602-137D-4AB7-952E-1CE0E5EE0BE9}" destId="{7EFECBC9-E3C7-492F-A527-03A96500FE44}" srcOrd="4" destOrd="0" parTransId="{E0AA7C53-3074-45A0-96CF-069AE65B187D}" sibTransId="{A3ABD3C4-3762-417B-9C4F-2DB7E6A98598}"/>
    <dgm:cxn modelId="{B083220B-222E-4051-B560-9CEA6ED31892}" srcId="{4B7B9602-137D-4AB7-952E-1CE0E5EE0BE9}" destId="{33923BCC-3F03-41E5-8CF8-BB61F4A465BB}" srcOrd="6" destOrd="0" parTransId="{A6DB3F52-BDFA-4FFC-AF5E-DFC1F59BB53B}" sibTransId="{4DE26681-37D8-4A52-B5C7-82FF1173C552}"/>
    <dgm:cxn modelId="{33D37CF1-67C0-436D-B555-9A058FE4FCA4}" srcId="{4B7B9602-137D-4AB7-952E-1CE0E5EE0BE9}" destId="{023066E0-923D-40A9-8099-DB44AF3CDBE1}" srcOrd="7" destOrd="0" parTransId="{464DAD9D-418E-4638-BE65-A7CDD11ABB86}" sibTransId="{D26B3ADF-7CAC-4BB1-8827-DE6DB10BE38C}"/>
    <dgm:cxn modelId="{671A5181-28C1-4607-90E7-4AE35BDA4759}" srcId="{4B7B9602-137D-4AB7-952E-1CE0E5EE0BE9}" destId="{2426DEBE-74BE-488A-AFCD-53AC92906586}" srcOrd="1" destOrd="0" parTransId="{8049F8F6-5F64-4752-A32A-C27A26BEB5D9}" sibTransId="{97876291-869C-4BD0-A4F7-3CE1876750A1}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D1ECE60F-79BC-4850-8E7B-AE1219C07617}" srcId="{4B7B9602-137D-4AB7-952E-1CE0E5EE0BE9}" destId="{E41B1E17-4921-4031-A6F6-AB96A7CAFD80}" srcOrd="10" destOrd="0" parTransId="{9CA47CF1-9C21-43F0-A18D-C3BCB865C710}" sibTransId="{128CF718-DB89-4873-AFE2-59F054788668}"/>
    <dgm:cxn modelId="{795EBD8E-0CB2-410E-9F54-970DA713B694}" srcId="{4B7B9602-137D-4AB7-952E-1CE0E5EE0BE9}" destId="{CF1BF8B9-E7A2-4CA4-BA2C-71ABAEF7617F}" srcOrd="8" destOrd="0" parTransId="{C98C502B-C5FC-433C-989F-14297CD10D5D}" sibTransId="{265EB092-70B1-4F9C-9441-3168209FFD36}"/>
    <dgm:cxn modelId="{3C10EE69-612E-4DF3-883C-A67D4BA80531}" srcId="{4B7B9602-137D-4AB7-952E-1CE0E5EE0BE9}" destId="{21D354B5-7D96-449D-827D-5387517CCE74}" srcOrd="9" destOrd="0" parTransId="{6421006F-0AA8-4D8C-B3FD-3B6D995201AF}" sibTransId="{057EF211-11DA-498E-ACBA-337DB81D5C1D}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C0564AA4-D130-4F9B-A68B-5EA43DED0A03}" srcId="{4B7B9602-137D-4AB7-952E-1CE0E5EE0BE9}" destId="{09B557C9-A29C-492C-B85B-A8CDEAE488D0}" srcOrd="3" destOrd="0" parTransId="{81661A3A-1B43-4913-A635-03C5ECEC69AD}" sibTransId="{AD51C467-9569-46FD-901E-AC5BE9A9F06A}"/>
    <dgm:cxn modelId="{ED8252CA-E6BE-400E-AB64-0EB2D63105D7}" srcId="{4B7B9602-137D-4AB7-952E-1CE0E5EE0BE9}" destId="{887353B9-1D83-4AEE-80BB-1067E3A0AA37}" srcOrd="11" destOrd="0" parTransId="{D879D58A-F2AC-4916-9A71-C2B69A581BD3}" sibTransId="{9C53880A-15CA-4EAC-8902-871908DF6C42}"/>
    <dgm:cxn modelId="{8127C984-9DA0-4D5A-8E46-7613CF99DD0B}" srcId="{4B7B9602-137D-4AB7-952E-1CE0E5EE0BE9}" destId="{C861C2E6-2A7A-43A9-8775-ACC1139A155B}" srcOrd="5" destOrd="0" parTransId="{F021F097-4256-44B0-982A-7AA83E8C2626}" sibTransId="{FCA32B4D-61E9-4494-ACF8-8F768F645D92}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12F38B21-8FF4-4BCB-BD28-A6EA690478D3}" type="presOf" srcId="{887353B9-1D83-4AEE-80BB-1067E3A0AA37}" destId="{DAD23E41-41B6-4DFB-8AF6-1CCC2DD134F3}" srcOrd="0" destOrd="0" presId="urn:microsoft.com/office/officeart/2005/8/layout/default#1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DE084134-2D98-4BCF-9A49-3CAD9CE9B32B}" srcId="{4B7B9602-137D-4AB7-952E-1CE0E5EE0BE9}" destId="{DA7515AA-E7AA-4166-B897-F33420250096}" srcOrd="2" destOrd="0" parTransId="{2929C6F9-F27C-4B71-A910-84E800FF7CB3}" sibTransId="{5382AB9F-4C7A-48A5-8EBE-DBAEF36F689B}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C2C4A78D-F2AB-4396-AB9C-41743D1A3F95}" type="presOf" srcId="{2426DEBE-74BE-488A-AFCD-53AC92906586}" destId="{F7F43B3E-942D-4663-8C98-0A56837A1410}" srcOrd="0" destOrd="0" presId="urn:microsoft.com/office/officeart/2005/8/layout/default#1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92A694CF-87E2-481C-AC37-E472CF41192D}" type="presParOf" srcId="{E7CDC29C-8ED3-4CC8-856F-4082C75BA84A}" destId="{F7F43B3E-942D-4663-8C98-0A56837A1410}" srcOrd="2" destOrd="0" presId="urn:microsoft.com/office/officeart/2005/8/layout/default#1"/>
    <dgm:cxn modelId="{2D1E016F-56B6-41D3-A928-8AC4B9341E38}" type="presParOf" srcId="{E7CDC29C-8ED3-4CC8-856F-4082C75BA84A}" destId="{D8444D5F-5962-49E6-AEDA-C4A93688C462}" srcOrd="3" destOrd="0" presId="urn:microsoft.com/office/officeart/2005/8/layout/default#1"/>
    <dgm:cxn modelId="{65AEA4F7-8868-48A2-B7C6-E40AD15E325F}" type="presParOf" srcId="{E7CDC29C-8ED3-4CC8-856F-4082C75BA84A}" destId="{51C628E9-503E-49B7-AA3F-58981981CF41}" srcOrd="4" destOrd="0" presId="urn:microsoft.com/office/officeart/2005/8/layout/default#1"/>
    <dgm:cxn modelId="{DBE64A6B-CD77-4BDE-AE04-D507D7BC82A4}" type="presParOf" srcId="{E7CDC29C-8ED3-4CC8-856F-4082C75BA84A}" destId="{A94D25BB-B2FF-49F6-9158-5C38517B3DA1}" srcOrd="5" destOrd="0" presId="urn:microsoft.com/office/officeart/2005/8/layout/default#1"/>
    <dgm:cxn modelId="{FF31B6E9-A40E-49CB-A248-9B25834E6415}" type="presParOf" srcId="{E7CDC29C-8ED3-4CC8-856F-4082C75BA84A}" destId="{961EBE16-110C-4D27-A254-E231B1E91548}" srcOrd="6" destOrd="0" presId="urn:microsoft.com/office/officeart/2005/8/layout/default#1"/>
    <dgm:cxn modelId="{3688DAAD-5835-4F6A-8047-84985757BF4C}" type="presParOf" srcId="{E7CDC29C-8ED3-4CC8-856F-4082C75BA84A}" destId="{CDD43D3E-D135-4DB0-BD7F-F2E21BB0D5EF}" srcOrd="7" destOrd="0" presId="urn:microsoft.com/office/officeart/2005/8/layout/default#1"/>
    <dgm:cxn modelId="{A9C970B5-5A37-4DA6-9BF3-1DEF3930C43F}" type="presParOf" srcId="{E7CDC29C-8ED3-4CC8-856F-4082C75BA84A}" destId="{36B92C67-A831-4B7A-8773-FC76D23FC59E}" srcOrd="8" destOrd="0" presId="urn:microsoft.com/office/officeart/2005/8/layout/default#1"/>
    <dgm:cxn modelId="{8C99213B-6488-4001-8B35-086975890C3F}" type="presParOf" srcId="{E7CDC29C-8ED3-4CC8-856F-4082C75BA84A}" destId="{318ABC3F-7678-463B-8434-03A62D380C13}" srcOrd="9" destOrd="0" presId="urn:microsoft.com/office/officeart/2005/8/layout/default#1"/>
    <dgm:cxn modelId="{3F1104B7-C20B-44CD-B232-79BF6D8DACFE}" type="presParOf" srcId="{E7CDC29C-8ED3-4CC8-856F-4082C75BA84A}" destId="{4C47FF94-7ABB-46BD-A274-C80494DC8319}" srcOrd="10" destOrd="0" presId="urn:microsoft.com/office/officeart/2005/8/layout/default#1"/>
    <dgm:cxn modelId="{ECDC6B24-ED34-4D51-B05F-22A24DAF7890}" type="presParOf" srcId="{E7CDC29C-8ED3-4CC8-856F-4082C75BA84A}" destId="{A3E47B80-C75C-4595-84F3-A17701053881}" srcOrd="11" destOrd="0" presId="urn:microsoft.com/office/officeart/2005/8/layout/default#1"/>
    <dgm:cxn modelId="{D838218C-AEEA-40D3-8DB7-983581A1ABB4}" type="presParOf" srcId="{E7CDC29C-8ED3-4CC8-856F-4082C75BA84A}" destId="{A4479259-7924-4A07-9927-C44E75FC0FD0}" srcOrd="12" destOrd="0" presId="urn:microsoft.com/office/officeart/2005/8/layout/default#1"/>
    <dgm:cxn modelId="{F49E69A4-9BA3-4EFF-B2E8-24F68479D1A0}" type="presParOf" srcId="{E7CDC29C-8ED3-4CC8-856F-4082C75BA84A}" destId="{81EF00CA-EFFC-4F50-8BA1-4CFE618566E2}" srcOrd="13" destOrd="0" presId="urn:microsoft.com/office/officeart/2005/8/layout/default#1"/>
    <dgm:cxn modelId="{21D9B052-9597-4AF9-9D63-0C718DB4FB63}" type="presParOf" srcId="{E7CDC29C-8ED3-4CC8-856F-4082C75BA84A}" destId="{3285CA25-7B9B-40E6-99C8-13A5B87ACC91}" srcOrd="14" destOrd="0" presId="urn:microsoft.com/office/officeart/2005/8/layout/default#1"/>
    <dgm:cxn modelId="{6C8546B2-91E4-40FD-A43A-BDBC70E78C45}" type="presParOf" srcId="{E7CDC29C-8ED3-4CC8-856F-4082C75BA84A}" destId="{FCFD49CD-550C-4731-989F-08DEAB0D0BEF}" srcOrd="15" destOrd="0" presId="urn:microsoft.com/office/officeart/2005/8/layout/default#1"/>
    <dgm:cxn modelId="{7B909E6E-32D2-433E-8075-39EE348012C0}" type="presParOf" srcId="{E7CDC29C-8ED3-4CC8-856F-4082C75BA84A}" destId="{CB929ADB-7591-442E-927E-DD08DFAB2125}" srcOrd="16" destOrd="0" presId="urn:microsoft.com/office/officeart/2005/8/layout/default#1"/>
    <dgm:cxn modelId="{1DF5299C-DFCD-419E-9154-4A39DBF8680D}" type="presParOf" srcId="{E7CDC29C-8ED3-4CC8-856F-4082C75BA84A}" destId="{E31FDFE6-822B-4B49-AFC2-80B609F4ED3B}" srcOrd="17" destOrd="0" presId="urn:microsoft.com/office/officeart/2005/8/layout/default#1"/>
    <dgm:cxn modelId="{37CCE047-6A68-4413-B8A4-B889AFE96571}" type="presParOf" srcId="{E7CDC29C-8ED3-4CC8-856F-4082C75BA84A}" destId="{E111B774-D4B5-4381-AE77-026177D927A8}" srcOrd="18" destOrd="0" presId="urn:microsoft.com/office/officeart/2005/8/layout/default#1"/>
    <dgm:cxn modelId="{EBA60523-5FBA-449C-9427-10158DD00192}" type="presParOf" srcId="{E7CDC29C-8ED3-4CC8-856F-4082C75BA84A}" destId="{B749CB37-60A1-4F0E-9A3D-7376A25ADFB0}" srcOrd="19" destOrd="0" presId="urn:microsoft.com/office/officeart/2005/8/layout/default#1"/>
    <dgm:cxn modelId="{8F8E336A-53C7-4D5E-9A0E-7FE231E99036}" type="presParOf" srcId="{E7CDC29C-8ED3-4CC8-856F-4082C75BA84A}" destId="{3449C178-45FC-4D34-BD9D-0928B8DACD05}" srcOrd="20" destOrd="0" presId="urn:microsoft.com/office/officeart/2005/8/layout/default#1"/>
    <dgm:cxn modelId="{254935FC-157E-4C2F-95DF-71D1D329BA07}" type="presParOf" srcId="{E7CDC29C-8ED3-4CC8-856F-4082C75BA84A}" destId="{84204AA9-2950-41D3-8F5F-0F18990434DF}" srcOrd="21" destOrd="0" presId="urn:microsoft.com/office/officeart/2005/8/layout/default#1"/>
    <dgm:cxn modelId="{E8B46CB5-216C-4D3E-832F-7C9805914B1F}" type="presParOf" srcId="{E7CDC29C-8ED3-4CC8-856F-4082C75BA84A}" destId="{DAD23E41-41B6-4DFB-8AF6-1CCC2DD134F3}" srcOrd="2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Complexity handling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F7F43B3E-942D-4663-8C98-0A56837A1410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Increased </a:t>
          </a:r>
          <a:r>
            <a:rPr lang="en-IE" sz="2300" kern="1200" dirty="0" smtClean="0"/>
            <a:t>quality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Reduced</a:t>
          </a:r>
          <a:br>
            <a:rPr lang="en-IE" sz="2300" kern="1200" smtClean="0"/>
          </a:br>
          <a:r>
            <a:rPr lang="en-IE" sz="2300" kern="1200" smtClean="0"/>
            <a:t>time-to-market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2469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2469" y="3407035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  <dsp:sp modelId="{DAD23E41-41B6-4DFB-8AF6-1CCC2DD134F3}">
      <dsp:nvSpPr>
        <dsp:cNvPr id="0" name=""/>
        <dsp:cNvSpPr/>
      </dsp:nvSpPr>
      <dsp:spPr>
        <a:xfrm>
          <a:off x="6467926" y="3407035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Improved predictability / estimation</a:t>
          </a:r>
          <a:endParaRPr lang="en-IE" sz="2300" kern="1200" dirty="0"/>
        </a:p>
      </dsp:txBody>
      <dsp:txXfrm>
        <a:off x="6467926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20/06/2019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4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</a:t>
            </a:r>
            <a:r>
              <a:rPr lang="en-GB" baseline="0" dirty="0" smtClean="0"/>
              <a:t> way to reduce complexity is to capture the available choices in a model</a:t>
            </a:r>
          </a:p>
          <a:p>
            <a:endParaRPr lang="en-GB" baseline="0" dirty="0" smtClean="0"/>
          </a:p>
          <a:p>
            <a:r>
              <a:rPr lang="en-GB" baseline="0" dirty="0" smtClean="0"/>
              <a:t>Choose product: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1) Provide interactive configurator, let user decide  (but that would be another talk)</a:t>
            </a:r>
          </a:p>
          <a:p>
            <a:endParaRPr lang="en-GB" baseline="0" dirty="0" smtClean="0"/>
          </a:p>
          <a:p>
            <a:r>
              <a:rPr lang="en-GB" baseline="0" dirty="0" smtClean="0"/>
              <a:t>2) Look at product properties and try to find “the best” product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19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5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00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57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825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[11] J. Rubin and M. Chechik. A framework for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managing cloned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variants. In ICSE, 2013.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[12] J. Rubin, K. Czarnecki, and M. Chechik.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Managing cloned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variants: A framework and experience. In SPLC,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2013.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[13] J. Rubin, A. Kirshin, G. Botterweck, and M. Chechik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Managing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forked product variants. In SPLC, 2012.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0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1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smtClean="0"/>
              <a:t>In</a:t>
            </a:r>
            <a:r>
              <a:rPr lang="en-GB" sz="1200" b="1" baseline="0" dirty="0" smtClean="0"/>
              <a:t> science and engineering </a:t>
            </a:r>
            <a:r>
              <a:rPr lang="en-GB" sz="1200" baseline="0" dirty="0" smtClean="0"/>
              <a:t>one way to </a:t>
            </a:r>
            <a:r>
              <a:rPr lang="en-GB" sz="1200" b="1" baseline="0" dirty="0" smtClean="0"/>
              <a:t>gather</a:t>
            </a:r>
            <a:r>
              <a:rPr lang="en-GB" sz="1200" baseline="0" dirty="0" smtClean="0"/>
              <a:t> </a:t>
            </a:r>
            <a:r>
              <a:rPr lang="en-GB" sz="1200" b="1" baseline="0" dirty="0" smtClean="0"/>
              <a:t>knowledge</a:t>
            </a:r>
            <a:r>
              <a:rPr lang="en-GB" sz="1200" baseline="0" dirty="0" smtClean="0"/>
              <a:t> and </a:t>
            </a:r>
            <a:r>
              <a:rPr lang="en-GB" sz="1200" b="1" baseline="0" dirty="0" smtClean="0"/>
              <a:t>reduce complexity</a:t>
            </a:r>
            <a:r>
              <a:rPr lang="en-GB" sz="1200" baseline="0" dirty="0" smtClean="0"/>
              <a:t> </a:t>
            </a:r>
            <a:r>
              <a:rPr lang="en-GB" sz="1200" baseline="0" smtClean="0"/>
              <a:t>are models</a:t>
            </a:r>
          </a:p>
          <a:p>
            <a:r>
              <a:rPr lang="de-DE" sz="1200" smtClean="0"/>
              <a:t>Representation of Reality</a:t>
            </a:r>
          </a:p>
          <a:p>
            <a:r>
              <a:rPr lang="de-DE" sz="1200" smtClean="0"/>
              <a:t>Abstraction</a:t>
            </a:r>
          </a:p>
          <a:p>
            <a:pPr lvl="1"/>
            <a:r>
              <a:rPr lang="de-DE" sz="1200" smtClean="0"/>
              <a:t>Focusing on the relevant aspects </a:t>
            </a:r>
            <a:r>
              <a:rPr lang="de-DE" sz="1200" smtClean="0">
                <a:sym typeface="Wingdings" pitchFamily="2" charset="2"/>
              </a:rPr>
              <a:t> </a:t>
            </a:r>
            <a:r>
              <a:rPr lang="de-DE" sz="1200" smtClean="0"/>
              <a:t>Modelling purpose</a:t>
            </a:r>
            <a:endParaRPr lang="en-IE" sz="1200" smtClean="0"/>
          </a:p>
          <a:p>
            <a:pPr lvl="1"/>
            <a:r>
              <a:rPr lang="de-DE" sz="1200" smtClean="0"/>
              <a:t>Intentionally ignoring irrelevant details</a:t>
            </a:r>
          </a:p>
          <a:p>
            <a:pPr lvl="1"/>
            <a:r>
              <a:rPr lang="de-DE" sz="1200" smtClean="0"/>
              <a:t>Avoiding complexity and costs of reality</a:t>
            </a:r>
          </a:p>
          <a:p>
            <a:endParaRPr lang="en-GB" sz="1200" baseline="0" dirty="0" smtClean="0"/>
          </a:p>
          <a:p>
            <a:pPr algn="ctr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64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84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67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D4FE-DA3E-4339-B14B-0F5537A1F4B5}" type="slidenum">
              <a:rPr lang="en-IE" smtClean="0"/>
              <a:t>47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1180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02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19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54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00112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55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81152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2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Representation of Reality</a:t>
            </a:r>
          </a:p>
          <a:p>
            <a:r>
              <a:rPr lang="de-DE" smtClean="0"/>
              <a:t>Abstraction</a:t>
            </a:r>
          </a:p>
          <a:p>
            <a:pPr lvl="1"/>
            <a:r>
              <a:rPr lang="de-DE" smtClean="0"/>
              <a:t>Focusing on the relevant aspects </a:t>
            </a:r>
            <a:r>
              <a:rPr lang="de-DE" smtClean="0">
                <a:sym typeface="Wingdings" pitchFamily="2" charset="2"/>
              </a:rPr>
              <a:t> </a:t>
            </a:r>
            <a:r>
              <a:rPr lang="de-DE" smtClean="0"/>
              <a:t>Modelling purpose</a:t>
            </a:r>
            <a:endParaRPr lang="en-IE" smtClean="0"/>
          </a:p>
          <a:p>
            <a:pPr lvl="1"/>
            <a:r>
              <a:rPr lang="de-DE" smtClean="0"/>
              <a:t>Intentionally ignoring irrelevant details</a:t>
            </a:r>
          </a:p>
          <a:p>
            <a:pPr lvl="1"/>
            <a:r>
              <a:rPr lang="de-DE" smtClean="0"/>
              <a:t>Avoiding complexity and costs of reality</a:t>
            </a:r>
          </a:p>
          <a:p>
            <a:endParaRPr lang="en-GB" dirty="0" smtClean="0"/>
          </a:p>
          <a:p>
            <a:r>
              <a:rPr lang="en-GB" dirty="0" smtClean="0"/>
              <a:t> Automated generation: Just imagine constructing a house by taking</a:t>
            </a:r>
            <a:r>
              <a:rPr lang="en-GB" baseline="0" dirty="0" smtClean="0"/>
              <a:t> a blue print and just pressing a button.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73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42370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59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0743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38259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67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1724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10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3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87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8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85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Horizontal (less vs. mo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6"/>
            <a:ext cx="8208912" cy="177358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2981576"/>
            <a:ext cx="8208912" cy="3183731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33426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2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4625"/>
            <a:ext cx="2057400" cy="196850"/>
          </a:xfrm>
        </p:spPr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4625"/>
            <a:ext cx="3086100" cy="1968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4625"/>
            <a:ext cx="2057400" cy="196850"/>
          </a:xfrm>
        </p:spPr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8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5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12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81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07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97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820008" y="2409825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07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3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with 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218118"/>
            <a:ext cx="8208912" cy="36004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5905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,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314364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05730" y="4432948"/>
            <a:ext cx="4103207" cy="197365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97893" y="4432948"/>
            <a:ext cx="4103207" cy="197365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382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1694"/>
            <a:ext cx="914176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35" y="811160"/>
            <a:ext cx="8915400" cy="5427407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57913" y="6560134"/>
            <a:ext cx="2057400" cy="30092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90EAB1-C272-4725-BFF4-03F6420C8397}" type="datetime1">
              <a:rPr lang="en-IE" smtClean="0"/>
              <a:t>20/06/2019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4186" y="6548828"/>
            <a:ext cx="1386930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E" dirty="0" smtClean="0"/>
              <a:t>©  Lero 2016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49" y="6558767"/>
            <a:ext cx="479501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EF6BBF-B8DA-4937-AA98-3BED2A28CAB8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6" y="157163"/>
            <a:ext cx="6858675" cy="57864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(Three ite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13191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13191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397F-6042-49C7-8EEC-7DB657CC28AD}" type="datetime1">
              <a:rPr lang="en-US" smtClean="0"/>
              <a:t>6/20/2019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Should We Create Software? Goetz Botterweck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6542" y="1681162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5996542" y="2505074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92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9" r:id="rId3"/>
    <p:sldLayoutId id="2147483682" r:id="rId4"/>
    <p:sldLayoutId id="2147483680" r:id="rId5"/>
    <p:sldLayoutId id="2147483681" r:id="rId6"/>
    <p:sldLayoutId id="2147483701" r:id="rId7"/>
    <p:sldLayoutId id="2147483683" r:id="rId8"/>
    <p:sldLayoutId id="2147483699" r:id="rId9"/>
    <p:sldLayoutId id="2147483700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7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5.emf"/><Relationship Id="rId26" Type="http://schemas.openxmlformats.org/officeDocument/2006/relationships/image" Target="../media/image63.emf"/><Relationship Id="rId3" Type="http://schemas.openxmlformats.org/officeDocument/2006/relationships/image" Target="../media/image41.png"/><Relationship Id="rId21" Type="http://schemas.openxmlformats.org/officeDocument/2006/relationships/image" Target="../media/image58.emf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4.emf"/><Relationship Id="rId25" Type="http://schemas.openxmlformats.org/officeDocument/2006/relationships/image" Target="../media/image62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3.emf"/><Relationship Id="rId20" Type="http://schemas.openxmlformats.org/officeDocument/2006/relationships/image" Target="../media/image5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1.emf"/><Relationship Id="rId5" Type="http://schemas.openxmlformats.org/officeDocument/2006/relationships/image" Target="../media/image43.png"/><Relationship Id="rId15" Type="http://schemas.openxmlformats.org/officeDocument/2006/relationships/image" Target="../media/image52.emf"/><Relationship Id="rId23" Type="http://schemas.openxmlformats.org/officeDocument/2006/relationships/image" Target="../media/image60.emf"/><Relationship Id="rId10" Type="http://schemas.openxmlformats.org/officeDocument/2006/relationships/image" Target="../media/image48.png"/><Relationship Id="rId19" Type="http://schemas.openxmlformats.org/officeDocument/2006/relationships/image" Target="../media/image56.emf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24.png"/><Relationship Id="rId22" Type="http://schemas.openxmlformats.org/officeDocument/2006/relationships/image" Target="../media/image5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jpeg"/><Relationship Id="rId11" Type="http://schemas.openxmlformats.org/officeDocument/2006/relationships/image" Target="../media/image72.jpeg"/><Relationship Id="rId5" Type="http://schemas.openxmlformats.org/officeDocument/2006/relationships/image" Target="../media/image66.png"/><Relationship Id="rId10" Type="http://schemas.openxmlformats.org/officeDocument/2006/relationships/image" Target="../media/image71.jpe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emf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98.emf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11" Type="http://schemas.openxmlformats.org/officeDocument/2006/relationships/image" Target="../media/image96.emf"/><Relationship Id="rId5" Type="http://schemas.openxmlformats.org/officeDocument/2006/relationships/image" Target="../media/image90.png"/><Relationship Id="rId10" Type="http://schemas.openxmlformats.org/officeDocument/2006/relationships/image" Target="../media/image95.emf"/><Relationship Id="rId4" Type="http://schemas.openxmlformats.org/officeDocument/2006/relationships/image" Target="../media/image89.png"/><Relationship Id="rId9" Type="http://schemas.openxmlformats.org/officeDocument/2006/relationships/image" Target="../media/image9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99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11" Type="http://schemas.openxmlformats.org/officeDocument/2006/relationships/image" Target="../media/image22.jp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7" Type="http://schemas.openxmlformats.org/officeDocument/2006/relationships/image" Target="../media/image10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08.png"/><Relationship Id="rId4" Type="http://schemas.openxmlformats.org/officeDocument/2006/relationships/image" Target="../media/image10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gif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127.jpeg"/><Relationship Id="rId7" Type="http://schemas.openxmlformats.org/officeDocument/2006/relationships/image" Target="../media/image131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jpeg"/><Relationship Id="rId11" Type="http://schemas.openxmlformats.org/officeDocument/2006/relationships/image" Target="../media/image133.jpeg"/><Relationship Id="rId5" Type="http://schemas.openxmlformats.org/officeDocument/2006/relationships/image" Target="../media/image129.png"/><Relationship Id="rId10" Type="http://schemas.openxmlformats.org/officeDocument/2006/relationships/image" Target="../media/image45.png"/><Relationship Id="rId4" Type="http://schemas.openxmlformats.org/officeDocument/2006/relationships/image" Target="../media/image128.jpeg"/><Relationship Id="rId9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2" y="2804111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70" y="2370769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30" y="1937427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0" y="1504085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918247"/>
            <a:ext cx="1399825" cy="177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18" y="1148050"/>
            <a:ext cx="976344" cy="13321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43" y="1903775"/>
            <a:ext cx="1043739" cy="936295"/>
          </a:xfrm>
          <a:prstGeom prst="rect">
            <a:avLst/>
          </a:prstGeom>
        </p:spPr>
      </p:pic>
      <p:pic>
        <p:nvPicPr>
          <p:cNvPr id="62" name="Content Placeholder 36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03" y="2648425"/>
            <a:ext cx="1195501" cy="52093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18" y="1151243"/>
            <a:ext cx="1075364" cy="164568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37047" y="3664583"/>
            <a:ext cx="14618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S12700 Series</a:t>
            </a:r>
            <a:br>
              <a:rPr lang="en-US" sz="1050" smtClean="0"/>
            </a:br>
            <a:r>
              <a:rPr lang="en-US" sz="1050" smtClean="0"/>
              <a:t>(Network Switches)</a:t>
            </a:r>
            <a:endParaRPr lang="en-US" sz="105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47" y="1767925"/>
            <a:ext cx="1098012" cy="1407935"/>
          </a:xfrm>
          <a:prstGeom prst="rect">
            <a:avLst/>
          </a:prstGeom>
        </p:spPr>
      </p:pic>
      <p:pic>
        <p:nvPicPr>
          <p:cNvPr id="66" name="Content Placeholder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0" y="2509219"/>
            <a:ext cx="1198468" cy="106150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86585" y="3302266"/>
            <a:ext cx="13170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S9700 Series</a:t>
            </a:r>
          </a:p>
          <a:p>
            <a:pPr algn="ctr"/>
            <a:r>
              <a:rPr lang="en-US" sz="1050"/>
              <a:t>(Network Switches</a:t>
            </a:r>
            <a:r>
              <a:rPr lang="en-US" sz="1050" smtClean="0"/>
              <a:t>)</a:t>
            </a:r>
            <a:endParaRPr lang="en-US" sz="1050"/>
          </a:p>
        </p:txBody>
      </p:sp>
      <p:sp>
        <p:nvSpPr>
          <p:cNvPr id="68" name="TextBox 67"/>
          <p:cNvSpPr txBox="1"/>
          <p:nvPr/>
        </p:nvSpPr>
        <p:spPr>
          <a:xfrm>
            <a:off x="1779824" y="4440526"/>
            <a:ext cx="1461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Smartphones</a:t>
            </a:r>
            <a:endParaRPr lang="en-US" sz="105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09" y="1117232"/>
            <a:ext cx="1782083" cy="168643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9" y="1910922"/>
            <a:ext cx="1782083" cy="16864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936960" y="3707287"/>
            <a:ext cx="17258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BTS3900 Series</a:t>
            </a:r>
            <a:br>
              <a:rPr lang="en-US" sz="1050" smtClean="0"/>
            </a:br>
            <a:r>
              <a:rPr lang="en-US" sz="1050" smtClean="0"/>
              <a:t>(Wireless Network</a:t>
            </a:r>
            <a:br>
              <a:rPr lang="en-US" sz="1050" smtClean="0"/>
            </a:br>
            <a:r>
              <a:rPr lang="en-US" sz="1050" smtClean="0"/>
              <a:t>Base Transceiver Station)</a:t>
            </a:r>
            <a:endParaRPr lang="en-US" sz="1050"/>
          </a:p>
        </p:txBody>
      </p:sp>
      <p:pic>
        <p:nvPicPr>
          <p:cNvPr id="84" name="Content Placeholder 83"/>
          <p:cNvPicPr>
            <a:picLocks noGrp="1" noChangeAspect="1"/>
          </p:cNvPicPr>
          <p:nvPr>
            <p:ph idx="1"/>
          </p:nvPr>
        </p:nvPicPr>
        <p:blipFill>
          <a:blip r:embed="rId15"/>
          <a:stretch>
            <a:fillRect/>
          </a:stretch>
        </p:blipFill>
        <p:spPr>
          <a:xfrm>
            <a:off x="5479672" y="4997634"/>
            <a:ext cx="833552" cy="62848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1352" y="4997634"/>
            <a:ext cx="833552" cy="62848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2915932" y="4997634"/>
            <a:ext cx="833552" cy="62848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0512" y="4997634"/>
            <a:ext cx="833552" cy="62848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5092" y="4997634"/>
            <a:ext cx="833552" cy="62848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4254" y="4997634"/>
            <a:ext cx="833552" cy="62848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61352" y="5650872"/>
            <a:ext cx="833552" cy="62848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15932" y="5650872"/>
            <a:ext cx="833552" cy="62848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76468" y="5656197"/>
            <a:ext cx="821640" cy="623157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27814" y="5650872"/>
            <a:ext cx="833552" cy="62848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2394" y="5650872"/>
            <a:ext cx="833552" cy="62848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39696" y="5650872"/>
            <a:ext cx="833552" cy="62848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061352" y="6272707"/>
            <a:ext cx="5106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Mercedes Passenger Cars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mtClean="0"/>
              <a:t>2 Software Product Line Engineering</a:t>
            </a:r>
            <a:br>
              <a:rPr lang="en-IE" smtClean="0"/>
            </a:b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0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8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64" y="2237225"/>
            <a:ext cx="1134582" cy="989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2\spl\presentations\2013-10-30-ModEvo(SFIReviewRehearsal)\figures\simplifiedFeatureModel-Configur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2" y="4299228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d2\spl\presentations\2013-10-30-ModEvo(SFIReviewRehearsal)\figures\simplifiedFeatureModel-Unconfigur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0" y="2289347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918" y="2237225"/>
            <a:ext cx="1002372" cy="989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5" descr="C:\d2\splpm\collaborations\bmw\2011-05-16 Meeting Dublin\2011-05-16-BMW\media\BMW3_250px-BMW_E90_front_20090301.jpg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71373" y="4529776"/>
            <a:ext cx="917585" cy="46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C:\d2\spl\presentations\2014-02-12-FeatureOrientedSoftwareEvolution(HP)\figures\280px-2nd_BMW_X5_--_07-14-2012.JPG"/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4980" y="4541351"/>
            <a:ext cx="950370" cy="70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2\spl\presentations\2014-02-12-FeatureOrientedSoftwareEvolution(HP)\figures\800px-BMW_7er_(F01)_front_20100515.jpg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76" y="4541351"/>
            <a:ext cx="917586" cy="488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79"/>
            <a:ext cx="8429625" cy="3736055"/>
          </a:xfrm>
        </p:spPr>
      </p:pic>
      <p:sp>
        <p:nvSpPr>
          <p:cNvPr id="8" name="Rectangle 7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216" y="96807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590" y="916672"/>
            <a:ext cx="553538" cy="35153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79"/>
            <a:ext cx="8429625" cy="3736055"/>
          </a:xfrm>
        </p:spPr>
      </p:pic>
      <p:sp>
        <p:nvSpPr>
          <p:cNvPr id="8" name="Rectangle 7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526783" y="727411"/>
            <a:ext cx="1108607" cy="730054"/>
          </a:xfrm>
          <a:prstGeom prst="wedgeRectCallout">
            <a:avLst>
              <a:gd name="adj1" fmla="val 445917"/>
              <a:gd name="adj2" fmla="val 19719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Require-ments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7017423" y="727411"/>
            <a:ext cx="1816194" cy="730054"/>
          </a:xfrm>
          <a:prstGeom prst="wedgeRectCallout">
            <a:avLst>
              <a:gd name="adj1" fmla="val -26762"/>
              <a:gd name="adj2" fmla="val 15979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Huawei-specific Artifacts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5211" y="1246509"/>
            <a:ext cx="60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...</a:t>
            </a:r>
            <a:endParaRPr lang="en-US" sz="3600"/>
          </a:p>
        </p:txBody>
      </p:sp>
      <p:sp>
        <p:nvSpPr>
          <p:cNvPr id="16" name="Rectangular Callout 15"/>
          <p:cNvSpPr/>
          <p:nvPr/>
        </p:nvSpPr>
        <p:spPr>
          <a:xfrm>
            <a:off x="1777733" y="727411"/>
            <a:ext cx="1108607" cy="730054"/>
          </a:xfrm>
          <a:prstGeom prst="wedgeRectCallout">
            <a:avLst>
              <a:gd name="adj1" fmla="val 353698"/>
              <a:gd name="adj2" fmla="val 186761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Simulink Model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2995948" y="727411"/>
            <a:ext cx="1108607" cy="730054"/>
          </a:xfrm>
          <a:prstGeom prst="wedgeRectCallout">
            <a:avLst>
              <a:gd name="adj1" fmla="val 258615"/>
              <a:gd name="adj2" fmla="val 17545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C++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4204591" y="727411"/>
            <a:ext cx="1108607" cy="730054"/>
          </a:xfrm>
          <a:prstGeom prst="wedgeRectCallout">
            <a:avLst>
              <a:gd name="adj1" fmla="val 198472"/>
              <a:gd name="adj2" fmla="val 17719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Tests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5383721" y="727411"/>
            <a:ext cx="1563179" cy="730054"/>
          </a:xfrm>
          <a:prstGeom prst="wedgeRectCallout">
            <a:avLst>
              <a:gd name="adj1" fmla="val 52856"/>
              <a:gd name="adj2" fmla="val 16936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Certification Evidence</a:t>
            </a:r>
            <a:endParaRPr lang="en-IE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3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79"/>
            <a:ext cx="8429625" cy="3736055"/>
          </a:xfrm>
        </p:spPr>
      </p:pic>
      <p:sp>
        <p:nvSpPr>
          <p:cNvPr id="8" name="Rectangle 7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1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72694" y="200534"/>
            <a:ext cx="3408024" cy="704723"/>
          </a:xfrm>
        </p:spPr>
        <p:txBody>
          <a:bodyPr/>
          <a:lstStyle/>
          <a:p>
            <a:pPr algn="ctr"/>
            <a:r>
              <a:rPr lang="en-US" sz="2000" smtClean="0"/>
              <a:t>Characteristics of a Software Product Line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8" name="Rectangular Callout 7"/>
          <p:cNvSpPr/>
          <p:nvPr/>
        </p:nvSpPr>
        <p:spPr>
          <a:xfrm>
            <a:off x="371475" y="200534"/>
            <a:ext cx="1601219" cy="1203049"/>
          </a:xfrm>
          <a:prstGeom prst="wedgeRectCallout">
            <a:avLst>
              <a:gd name="adj1" fmla="val 36760"/>
              <a:gd name="adj2" fmla="val 6823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Sharing a common, </a:t>
            </a:r>
            <a:r>
              <a:rPr lang="en-IE" sz="2000" b="1" dirty="0">
                <a:solidFill>
                  <a:schemeClr val="tx1"/>
                </a:solidFill>
              </a:rPr>
              <a:t>managed</a:t>
            </a:r>
            <a:r>
              <a:rPr lang="en-IE" sz="2000" dirty="0">
                <a:solidFill>
                  <a:schemeClr val="tx1"/>
                </a:solidFill>
              </a:rPr>
              <a:t> set of features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380719" y="200534"/>
            <a:ext cx="3420381" cy="897996"/>
          </a:xfrm>
          <a:prstGeom prst="wedgeRectCallout">
            <a:avLst>
              <a:gd name="adj1" fmla="val 859"/>
              <a:gd name="adj2" fmla="val 1258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Developed from a common set of core assets in a prescribed </a:t>
            </a:r>
            <a:r>
              <a:rPr lang="en-IE" sz="2000">
                <a:solidFill>
                  <a:schemeClr val="tx1"/>
                </a:solidFill>
              </a:rPr>
              <a:t>way </a:t>
            </a:r>
            <a:r>
              <a:rPr lang="en-IE" sz="2000" smtClean="0">
                <a:solidFill>
                  <a:schemeClr val="tx1"/>
                </a:solidFill>
              </a:rPr>
              <a:t>(</a:t>
            </a:r>
            <a:r>
              <a:rPr lang="en-IE" sz="2000" b="1" u="sng" smtClean="0">
                <a:solidFill>
                  <a:schemeClr val="tx1"/>
                </a:solidFill>
              </a:rPr>
              <a:t>strategic</a:t>
            </a:r>
            <a:r>
              <a:rPr lang="en-IE" sz="2000" smtClean="0">
                <a:solidFill>
                  <a:schemeClr val="tx1"/>
                </a:solidFill>
              </a:rPr>
              <a:t> reuse</a:t>
            </a:r>
            <a:r>
              <a:rPr lang="en-I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980452" y="4627419"/>
            <a:ext cx="2400267" cy="900100"/>
          </a:xfrm>
          <a:prstGeom prst="wedgeRectCallout">
            <a:avLst>
              <a:gd name="adj1" fmla="val 54648"/>
              <a:gd name="adj2" fmla="val -1120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Set </a:t>
            </a:r>
            <a:r>
              <a:rPr lang="en-IE" sz="2000">
                <a:solidFill>
                  <a:schemeClr val="tx1"/>
                </a:solidFill>
              </a:rPr>
              <a:t>of </a:t>
            </a:r>
            <a:r>
              <a:rPr lang="en-IE" sz="2000" smtClean="0">
                <a:solidFill>
                  <a:schemeClr val="tx1"/>
                </a:solidFill>
              </a:rPr>
              <a:t>similar software </a:t>
            </a:r>
            <a:r>
              <a:rPr lang="en-IE" sz="2000" dirty="0">
                <a:solidFill>
                  <a:schemeClr val="tx1"/>
                </a:solidFill>
              </a:rPr>
              <a:t>intensive systems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2980452" y="5635255"/>
            <a:ext cx="2400267" cy="900100"/>
          </a:xfrm>
          <a:prstGeom prst="wedgeRectCallout">
            <a:avLst>
              <a:gd name="adj1" fmla="val 100945"/>
              <a:gd name="adj2" fmla="val -493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Targeting a market segment (scope)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475829" y="4627419"/>
            <a:ext cx="2400267" cy="900100"/>
          </a:xfrm>
          <a:prstGeom prst="wedgeRectCallout">
            <a:avLst>
              <a:gd name="adj1" fmla="val 42825"/>
              <a:gd name="adj2" fmla="val -168134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475830" y="4627419"/>
            <a:ext cx="2400267" cy="900100"/>
          </a:xfrm>
          <a:prstGeom prst="wedgeRectCallout">
            <a:avLst>
              <a:gd name="adj1" fmla="val 111573"/>
              <a:gd name="adj2" fmla="val -178643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1200" smtClean="0">
                <a:solidFill>
                  <a:schemeClr val="tx1"/>
                </a:solidFill>
              </a:rPr>
              <a:t>Ideally: </a:t>
            </a: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baseline="-25000" dirty="0">
              <a:solidFill>
                <a:schemeClr val="tx1"/>
              </a:solidFill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481831" y="5969876"/>
            <a:ext cx="8208912" cy="540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200" smtClean="0"/>
              <a:t>[Clements and Northrop 2002]</a:t>
            </a:r>
            <a:br>
              <a:rPr lang="de-DE" sz="1200" smtClean="0"/>
            </a:br>
            <a:r>
              <a:rPr lang="de-DE" sz="1200" smtClean="0"/>
              <a:t>[Botterweck et al. 2007]</a:t>
            </a:r>
            <a:br>
              <a:rPr lang="de-DE" sz="1200" smtClean="0"/>
            </a:br>
            <a:r>
              <a:rPr lang="de-DE" sz="1200" smtClean="0"/>
              <a:t>[Botterweck et al. 2009]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smtClean="0"/>
              <a:t>2.1 Product Configuration and Derivation</a:t>
            </a:r>
            <a:endParaRPr lang="en-IE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3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1831" y="200534"/>
            <a:ext cx="4898887" cy="704723"/>
          </a:xfrm>
        </p:spPr>
        <p:txBody>
          <a:bodyPr/>
          <a:lstStyle/>
          <a:p>
            <a:r>
              <a:rPr lang="en-US" sz="2000" smtClean="0"/>
              <a:t>Product Configuration and Derivation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17" name="Rectangle 16"/>
          <p:cNvSpPr/>
          <p:nvPr/>
        </p:nvSpPr>
        <p:spPr>
          <a:xfrm>
            <a:off x="5650370" y="477535"/>
            <a:ext cx="2864981" cy="30474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Interactive Configuration Tool S2T2,</a:t>
            </a:r>
          </a:p>
          <a:p>
            <a:r>
              <a:rPr lang="en-US" sz="1350"/>
              <a:t>Multi-objective Optimisation MILPIBEA</a:t>
            </a:r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47" y="968711"/>
            <a:ext cx="1001556" cy="1261433"/>
          </a:xfrm>
          <a:prstGeom prst="rect">
            <a:avLst/>
          </a:prstGeom>
        </p:spPr>
      </p:pic>
      <p:pic>
        <p:nvPicPr>
          <p:cNvPr id="19" name="Content Placeholder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408" y="958876"/>
            <a:ext cx="1634039" cy="1281100"/>
          </a:xfrm>
          <a:prstGeom prst="rect">
            <a:avLst/>
          </a:prstGeom>
        </p:spPr>
      </p:pic>
      <p:pic>
        <p:nvPicPr>
          <p:cNvPr id="20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3947" y="2304363"/>
            <a:ext cx="1001556" cy="1113830"/>
          </a:xfrm>
          <a:prstGeom prst="rect">
            <a:avLst/>
          </a:prstGeom>
        </p:spPr>
      </p:pic>
      <p:pic>
        <p:nvPicPr>
          <p:cNvPr id="21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798408" y="2304364"/>
            <a:ext cx="1634039" cy="1122841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 rot="15712053">
            <a:off x="5038043" y="3103318"/>
            <a:ext cx="588011" cy="123397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5641536" y="3610005"/>
            <a:ext cx="3002456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1350"/>
              <a:t>How to Increase Level of Automation?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50370" y="3887005"/>
            <a:ext cx="2993622" cy="252528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Various Techniques for Model-driven SE,</a:t>
            </a:r>
          </a:p>
          <a:p>
            <a:r>
              <a:rPr lang="en-US" sz="1350"/>
              <a:t>Domain-specific Approaches, e.g., Embedded, Aerospace, Automotive, ...</a:t>
            </a:r>
          </a:p>
        </p:txBody>
      </p:sp>
      <p:pic>
        <p:nvPicPr>
          <p:cNvPr id="25" name="Picture 2" descr="C:\d5\eclipse-3.5-mee\runtime-EclipseApplication\org.mee.xmdl3.examples\src\parkingAssistantSimple\products\minimal\parkingAssistant.fmprimitives_inConfigurator_cropped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1919" y="4574531"/>
            <a:ext cx="2863080" cy="625157"/>
          </a:xfrm>
          <a:prstGeom prst="rect">
            <a:avLst/>
          </a:prstGeom>
        </p:spPr>
      </p:pic>
      <p:pic>
        <p:nvPicPr>
          <p:cNvPr id="26" name="Content Placeholder 6" descr="parkingAssistant.mdl.png"/>
          <p:cNvPicPr>
            <a:picLocks noChangeAspect="1"/>
          </p:cNvPicPr>
          <p:nvPr/>
        </p:nvPicPr>
        <p:blipFill rotWithShape="1">
          <a:blip r:embed="rId8" cstate="print"/>
          <a:srcRect l="4963" t="15265" r="11307" b="18928"/>
          <a:stretch/>
        </p:blipFill>
        <p:spPr>
          <a:xfrm>
            <a:off x="5721920" y="5232587"/>
            <a:ext cx="2863079" cy="1073507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 rot="13052654">
            <a:off x="4225541" y="-341574"/>
            <a:ext cx="442813" cy="413910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Box 27"/>
          <p:cNvSpPr txBox="1"/>
          <p:nvPr/>
        </p:nvSpPr>
        <p:spPr>
          <a:xfrm>
            <a:off x="5650370" y="156369"/>
            <a:ext cx="2864981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/>
              <a:t>How to Support Configuration?</a:t>
            </a:r>
          </a:p>
        </p:txBody>
      </p:sp>
    </p:spTree>
    <p:extLst>
      <p:ext uri="{BB962C8B-B14F-4D97-AF65-F5344CB8AC3E}">
        <p14:creationId xmlns:p14="http://schemas.microsoft.com/office/powerpoint/2010/main" val="290788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smtClean="0"/>
              <a:t>2.2 Optimisation of Product Configurations</a:t>
            </a:r>
            <a:endParaRPr lang="en-IE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 flipH="1" flipV="1">
            <a:off x="601093" y="2755510"/>
            <a:ext cx="38609" cy="1329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8971" y="2758734"/>
            <a:ext cx="30733" cy="22306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7594" y="1280301"/>
            <a:ext cx="2161107" cy="150724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endParaRPr lang="en-GB" sz="1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33" y="714986"/>
            <a:ext cx="7296150" cy="401123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Configuration of Product Variants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3181350"/>
            <a:ext cx="1005417" cy="7540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08" y="4016126"/>
            <a:ext cx="10033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4849314"/>
            <a:ext cx="1005417" cy="7540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3008" y="3368772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€42,000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43008" y="4198214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€55,000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43008" y="5009213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€75,000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997496" y="337371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120 </a:t>
            </a:r>
            <a:r>
              <a:rPr lang="de-DE" sz="1400" dirty="0"/>
              <a:t>g/km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997496" y="4198981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997496" y="501444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192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1896" y="3203345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Petrol</a:t>
            </a:r>
            <a:endParaRPr lang="en-GB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91896" y="3449566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4 Cylinder</a:t>
            </a:r>
            <a:endParaRPr lang="en-GB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895" y="3689192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No Sports Pack</a:t>
            </a:r>
            <a:endParaRPr lang="en-GB" sz="1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9495" y="4035357"/>
            <a:ext cx="1113969" cy="732068"/>
            <a:chOff x="539494" y="3519681"/>
            <a:chExt cx="1113969" cy="732068"/>
          </a:xfrm>
        </p:grpSpPr>
        <p:sp>
          <p:nvSpPr>
            <p:cNvPr id="27" name="TextBox 26"/>
            <p:cNvSpPr txBox="1"/>
            <p:nvPr/>
          </p:nvSpPr>
          <p:spPr>
            <a:xfrm>
              <a:off x="539495" y="3519681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Diesel</a:t>
              </a:r>
              <a:endParaRPr lang="en-GB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9495" y="3765902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9494" y="4005528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No Sports Pack</a:t>
              </a:r>
              <a:endParaRPr lang="en-GB" sz="1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3635" y="4849313"/>
            <a:ext cx="1113969" cy="732068"/>
            <a:chOff x="323634" y="4421329"/>
            <a:chExt cx="1113969" cy="732068"/>
          </a:xfrm>
        </p:grpSpPr>
        <p:sp>
          <p:nvSpPr>
            <p:cNvPr id="30" name="TextBox 29"/>
            <p:cNvSpPr txBox="1"/>
            <p:nvPr/>
          </p:nvSpPr>
          <p:spPr>
            <a:xfrm>
              <a:off x="323635" y="4421329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Petrol</a:t>
              </a:r>
              <a:endParaRPr lang="en-GB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635" y="4667550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634" y="4907176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Sports Pack</a:t>
              </a:r>
              <a:endParaRPr lang="en-GB" sz="10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32845" y="1534231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Petrol </a:t>
            </a:r>
            <a:r>
              <a:rPr lang="de-DE" sz="1100" b="1" i="1" dirty="0"/>
              <a:t>xor</a:t>
            </a:r>
            <a:r>
              <a:rPr lang="de-DE" sz="1100" dirty="0"/>
              <a:t> Diesel</a:t>
            </a:r>
            <a:endParaRPr lang="en-GB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32845" y="1821899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4 </a:t>
            </a:r>
            <a:r>
              <a:rPr lang="de-DE" sz="1100" b="1" i="1" dirty="0"/>
              <a:t>xor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232845" y="2110972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b="1" i="1" dirty="0"/>
              <a:t>optional</a:t>
            </a:r>
            <a:r>
              <a:rPr lang="de-DE" sz="1100" dirty="0"/>
              <a:t> Sports Pack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232845" y="2415473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Sports Pack </a:t>
            </a:r>
            <a:r>
              <a:rPr lang="de-DE" sz="1100" b="1" i="1" dirty="0"/>
              <a:t>requires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32845" y="1307203"/>
            <a:ext cx="194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Feature Model</a:t>
            </a:r>
            <a:endParaRPr lang="en-GB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379981" y="337371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6.1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379981" y="4198981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5.2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79981" y="501444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8.4</a:t>
            </a:r>
            <a:r>
              <a:rPr lang="de-DE" sz="1400" dirty="0"/>
              <a:t> l/100km</a:t>
            </a:r>
            <a:endParaRPr lang="en-GB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8645" y="2768753"/>
            <a:ext cx="8420" cy="4220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200" y="2872452"/>
            <a:ext cx="289455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/>
              <a:t>configurations should conform to Feature Model</a:t>
            </a:r>
            <a:endParaRPr lang="en-GB" sz="1100" dirty="0"/>
          </a:p>
        </p:txBody>
      </p:sp>
      <p:cxnSp>
        <p:nvCxnSpPr>
          <p:cNvPr id="70" name="Straight Arrow Connector 69"/>
          <p:cNvCxnSpPr>
            <a:stCxn id="25" idx="3"/>
            <a:endCxn id="7" idx="1"/>
          </p:cNvCxnSpPr>
          <p:nvPr/>
        </p:nvCxnSpPr>
        <p:spPr>
          <a:xfrm flipV="1">
            <a:off x="1805865" y="3558382"/>
            <a:ext cx="1821727" cy="142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8" idx="3"/>
            <a:endCxn id="8" idx="1"/>
          </p:cNvCxnSpPr>
          <p:nvPr/>
        </p:nvCxnSpPr>
        <p:spPr>
          <a:xfrm flipV="1">
            <a:off x="1653464" y="4392363"/>
            <a:ext cx="1976245" cy="12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3"/>
            <a:endCxn id="9" idx="1"/>
          </p:cNvCxnSpPr>
          <p:nvPr/>
        </p:nvCxnSpPr>
        <p:spPr>
          <a:xfrm>
            <a:off x="1437603" y="5218645"/>
            <a:ext cx="2189988" cy="77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340306" y="3368772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2" name="TextBox 81"/>
          <p:cNvSpPr txBox="1"/>
          <p:nvPr/>
        </p:nvSpPr>
        <p:spPr>
          <a:xfrm>
            <a:off x="2361824" y="4157371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335216" y="5057067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5997496" y="2704366"/>
            <a:ext cx="1172487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Emissions</a:t>
            </a:r>
            <a:br>
              <a:rPr lang="en-GB" sz="1600" dirty="0"/>
            </a:br>
            <a:r>
              <a:rPr lang="en-GB" sz="1600" dirty="0"/>
              <a:t>[g CO</a:t>
            </a:r>
            <a:r>
              <a:rPr lang="en-GB" sz="1600" baseline="-25000" dirty="0"/>
              <a:t>2</a:t>
            </a:r>
            <a:r>
              <a:rPr lang="en-GB" sz="1600" dirty="0"/>
              <a:t>/km]</a:t>
            </a:r>
            <a:endParaRPr lang="en-GB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330695" y="2704366"/>
            <a:ext cx="17466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Fuel consumption [</a:t>
            </a:r>
            <a:r>
              <a:rPr lang="de-DE" sz="1400" dirty="0"/>
              <a:t>l/100km]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44059" y="2704366"/>
            <a:ext cx="94343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Price</a:t>
            </a:r>
            <a:br>
              <a:rPr lang="en-GB" sz="1600" dirty="0"/>
            </a:br>
            <a:r>
              <a:rPr lang="en-GB" sz="1600" dirty="0"/>
              <a:t>[€]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041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8" name="Rectangular Callout 7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229731"/>
              <a:gd name="adj2" fmla="val 67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7812"/>
              <a:gd name="adj2" fmla="val 1512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6594"/>
              <a:gd name="adj2" fmla="val 3093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 Products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96526" y="2954937"/>
            <a:ext cx="1011815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/>
              <a:t>Named after</a:t>
            </a:r>
            <a:br>
              <a:rPr lang="en-GB" sz="1050" dirty="0"/>
            </a:br>
            <a:r>
              <a:rPr lang="en-GB" sz="1050" dirty="0"/>
              <a:t>Vilfredo Pareto</a:t>
            </a:r>
          </a:p>
          <a:p>
            <a:pPr algn="ctr"/>
            <a:r>
              <a:rPr lang="de-DE" sz="1050" dirty="0"/>
              <a:t>(1848-1923)</a:t>
            </a:r>
            <a:endParaRPr lang="en-GB" sz="105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5" name="Rectangular Callout 4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94420"/>
              <a:gd name="adj2" fmla="val 3470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Pareto Front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24" y="414668"/>
            <a:ext cx="7098030" cy="994172"/>
          </a:xfrm>
        </p:spPr>
        <p:txBody>
          <a:bodyPr>
            <a:normAutofit/>
          </a:bodyPr>
          <a:lstStyle/>
          <a:p>
            <a:r>
              <a:rPr lang="en-GB" sz="3200" dirty="0"/>
              <a:t>Multi-Objective Optimization of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73931" y="5639404"/>
            <a:ext cx="472513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[Brevet, Saber, Botterweck, Ventresque, SSBSE 2016]</a:t>
            </a:r>
          </a:p>
        </p:txBody>
      </p:sp>
      <p:pic>
        <p:nvPicPr>
          <p:cNvPr id="10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2345495"/>
            <a:ext cx="1620000" cy="1296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3914384"/>
            <a:ext cx="1620000" cy="129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2" t="8215"/>
          <a:stretch/>
        </p:blipFill>
        <p:spPr>
          <a:xfrm>
            <a:off x="8528920" y="1980565"/>
            <a:ext cx="478269" cy="278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78870" y="1933345"/>
            <a:ext cx="17867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SATIBEA (State-of the-art)</a:t>
            </a:r>
          </a:p>
          <a:p>
            <a:r>
              <a:rPr lang="en-GB" sz="1080" dirty="0"/>
              <a:t>MILPIBEA (our approach)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23844" y="3573287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Constraints changed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3844" y="5150876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20%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10% Constraints changed</a:t>
            </a: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68" y="951012"/>
            <a:ext cx="1305456" cy="1022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01" y="2100459"/>
            <a:ext cx="1021745" cy="3258748"/>
          </a:xfrm>
        </p:spPr>
      </p:pic>
      <p:sp>
        <p:nvSpPr>
          <p:cNvPr id="18" name="Rectangular Callout 17"/>
          <p:cNvSpPr/>
          <p:nvPr/>
        </p:nvSpPr>
        <p:spPr>
          <a:xfrm>
            <a:off x="4676565" y="2133348"/>
            <a:ext cx="1588782" cy="783239"/>
          </a:xfrm>
          <a:prstGeom prst="wedgeRectCallout">
            <a:avLst>
              <a:gd name="adj1" fmla="val -70320"/>
              <a:gd name="adj2" fmla="val 618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IBEA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90" dirty="0">
                <a:solidFill>
                  <a:schemeClr val="tx1"/>
                </a:solidFill>
              </a:rPr>
              <a:t>(Genetic Algorithm)</a:t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search good solutions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4676565" y="3288875"/>
            <a:ext cx="1588782" cy="769503"/>
          </a:xfrm>
          <a:prstGeom prst="wedgeRectCallout">
            <a:avLst>
              <a:gd name="adj1" fmla="val -74409"/>
              <a:gd name="adj2" fmla="val 726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MILP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45" dirty="0">
                <a:solidFill>
                  <a:schemeClr val="tx1"/>
                </a:solidFill>
              </a:rPr>
              <a:t>(Mixed Integer Linear Progr.)</a:t>
            </a:r>
            <a:r>
              <a:rPr lang="en-GB" sz="990" dirty="0">
                <a:solidFill>
                  <a:schemeClr val="tx1"/>
                </a:solidFill>
              </a:rPr>
              <a:t/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heal individuals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4676565" y="4156468"/>
            <a:ext cx="1588782" cy="1202738"/>
          </a:xfrm>
          <a:prstGeom prst="wedgeRectCallout">
            <a:avLst>
              <a:gd name="adj1" fmla="val -33051"/>
              <a:gd name="adj2" fmla="val 11091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GB" sz="1260" dirty="0">
                <a:solidFill>
                  <a:schemeClr val="tx1"/>
                </a:solidFill>
              </a:rPr>
              <a:t>Healing more efficient</a:t>
            </a:r>
          </a:p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de-DE" sz="1260" dirty="0">
                <a:solidFill>
                  <a:schemeClr val="tx1"/>
                </a:solidFill>
              </a:rPr>
              <a:t>Healed individuals closer to original ones</a:t>
            </a:r>
            <a:endParaRPr lang="en-GB" sz="126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124" y="5515808"/>
            <a:ext cx="214033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10" dirty="0"/>
              <a:t>IBEA = Indicator-Based Evolutionary Algorithm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1039127" y="2359405"/>
            <a:ext cx="2534804" cy="252821"/>
            <a:chOff x="-8770177" y="1130954"/>
            <a:chExt cx="11565448" cy="115353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4546" y="1226287"/>
              <a:ext cx="1990725" cy="1058200"/>
            </a:xfrm>
            <a:prstGeom prst="rect">
              <a:avLst/>
            </a:prstGeom>
          </p:spPr>
        </p:pic>
      </p:grpSp>
      <p:pic>
        <p:nvPicPr>
          <p:cNvPr id="199" name="Picture 1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65" y="3597922"/>
            <a:ext cx="436308" cy="246552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125" y="3610457"/>
            <a:ext cx="649243" cy="234017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128" y="3591652"/>
            <a:ext cx="649243" cy="252821"/>
          </a:xfrm>
          <a:prstGeom prst="rect">
            <a:avLst/>
          </a:prstGeom>
        </p:spPr>
      </p:pic>
      <p:grpSp>
        <p:nvGrpSpPr>
          <p:cNvPr id="204" name="Group 203"/>
          <p:cNvGrpSpPr/>
          <p:nvPr/>
        </p:nvGrpSpPr>
        <p:grpSpPr>
          <a:xfrm>
            <a:off x="552564" y="4804936"/>
            <a:ext cx="2534804" cy="252821"/>
            <a:chOff x="-10990201" y="1130954"/>
            <a:chExt cx="11565447" cy="1153533"/>
          </a:xfrm>
        </p:grpSpPr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990201" y="1159554"/>
              <a:ext cx="1990725" cy="1124933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</p:grpSp>
      <p:pic>
        <p:nvPicPr>
          <p:cNvPr id="211" name="Picture 2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8910" y="4810863"/>
            <a:ext cx="658764" cy="258648"/>
          </a:xfrm>
          <a:prstGeom prst="rect">
            <a:avLst/>
          </a:prstGeom>
        </p:spPr>
      </p:pic>
      <p:cxnSp>
        <p:nvCxnSpPr>
          <p:cNvPr id="214" name="Straight Arrow Connector 213"/>
          <p:cNvCxnSpPr>
            <a:stCxn id="195" idx="2"/>
            <a:endCxn id="271" idx="0"/>
          </p:cNvCxnSpPr>
          <p:nvPr/>
        </p:nvCxnSpPr>
        <p:spPr>
          <a:xfrm flipH="1">
            <a:off x="774712" y="2612227"/>
            <a:ext cx="589038" cy="41641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93" idx="2"/>
            <a:endCxn id="284" idx="0"/>
          </p:cNvCxnSpPr>
          <p:nvPr/>
        </p:nvCxnSpPr>
        <p:spPr>
          <a:xfrm flipH="1">
            <a:off x="2078276" y="2612227"/>
            <a:ext cx="684471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95" idx="2"/>
            <a:endCxn id="284" idx="0"/>
          </p:cNvCxnSpPr>
          <p:nvPr/>
        </p:nvCxnSpPr>
        <p:spPr>
          <a:xfrm>
            <a:off x="1363749" y="2612227"/>
            <a:ext cx="714527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stCxn id="284" idx="2"/>
            <a:endCxn id="312" idx="0"/>
          </p:cNvCxnSpPr>
          <p:nvPr/>
        </p:nvCxnSpPr>
        <p:spPr>
          <a:xfrm flipH="1">
            <a:off x="2070284" y="3196673"/>
            <a:ext cx="7992" cy="40481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3355777" y="2591651"/>
            <a:ext cx="4689" cy="4645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271" idx="2"/>
            <a:endCxn id="199" idx="0"/>
          </p:cNvCxnSpPr>
          <p:nvPr/>
        </p:nvCxnSpPr>
        <p:spPr>
          <a:xfrm flipH="1">
            <a:off x="770719" y="3194843"/>
            <a:ext cx="3992" cy="4030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00" idx="2"/>
            <a:endCxn id="206" idx="0"/>
          </p:cNvCxnSpPr>
          <p:nvPr/>
        </p:nvCxnSpPr>
        <p:spPr>
          <a:xfrm>
            <a:off x="2762747" y="3844473"/>
            <a:ext cx="0" cy="9792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301" idx="2"/>
            <a:endCxn id="211" idx="0"/>
          </p:cNvCxnSpPr>
          <p:nvPr/>
        </p:nvCxnSpPr>
        <p:spPr>
          <a:xfrm flipH="1">
            <a:off x="2068293" y="4605948"/>
            <a:ext cx="851" cy="2049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312" idx="2"/>
            <a:endCxn id="301" idx="0"/>
          </p:cNvCxnSpPr>
          <p:nvPr/>
        </p:nvCxnSpPr>
        <p:spPr>
          <a:xfrm flipH="1">
            <a:off x="2069144" y="3844473"/>
            <a:ext cx="1140" cy="57344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202" idx="2"/>
            <a:endCxn id="208" idx="0"/>
          </p:cNvCxnSpPr>
          <p:nvPr/>
        </p:nvCxnSpPr>
        <p:spPr>
          <a:xfrm>
            <a:off x="1363749" y="3844473"/>
            <a:ext cx="0" cy="96046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99" idx="2"/>
            <a:endCxn id="205" idx="0"/>
          </p:cNvCxnSpPr>
          <p:nvPr/>
        </p:nvCxnSpPr>
        <p:spPr>
          <a:xfrm>
            <a:off x="770719" y="3844474"/>
            <a:ext cx="0" cy="9667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5" idx="2"/>
            <a:endCxn id="202" idx="0"/>
          </p:cNvCxnSpPr>
          <p:nvPr/>
        </p:nvCxnSpPr>
        <p:spPr>
          <a:xfrm>
            <a:off x="1363749" y="2612226"/>
            <a:ext cx="0" cy="979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93" idx="2"/>
            <a:endCxn id="200" idx="0"/>
          </p:cNvCxnSpPr>
          <p:nvPr/>
        </p:nvCxnSpPr>
        <p:spPr>
          <a:xfrm>
            <a:off x="2762747" y="2612227"/>
            <a:ext cx="0" cy="9982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478301" y="3028644"/>
            <a:ext cx="592821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Mutation</a:t>
            </a:r>
            <a:endParaRPr lang="en-GB" sz="1080" dirty="0"/>
          </a:p>
        </p:txBody>
      </p:sp>
      <p:sp>
        <p:nvSpPr>
          <p:cNvPr id="284" name="TextBox 283"/>
          <p:cNvSpPr txBox="1"/>
          <p:nvPr/>
        </p:nvSpPr>
        <p:spPr>
          <a:xfrm>
            <a:off x="1745797" y="3030474"/>
            <a:ext cx="664957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Cross-over</a:t>
            </a:r>
            <a:endParaRPr lang="en-GB" sz="1080" dirty="0"/>
          </a:p>
        </p:txBody>
      </p:sp>
      <p:sp>
        <p:nvSpPr>
          <p:cNvPr id="291" name="TextBox 290"/>
          <p:cNvSpPr txBox="1"/>
          <p:nvPr/>
        </p:nvSpPr>
        <p:spPr>
          <a:xfrm>
            <a:off x="3030375" y="3036115"/>
            <a:ext cx="583203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Selection</a:t>
            </a:r>
            <a:endParaRPr lang="en-GB" sz="1080" dirty="0"/>
          </a:p>
        </p:txBody>
      </p:sp>
      <p:sp>
        <p:nvSpPr>
          <p:cNvPr id="301" name="TextBox 300"/>
          <p:cNvSpPr txBox="1"/>
          <p:nvPr/>
        </p:nvSpPr>
        <p:spPr>
          <a:xfrm>
            <a:off x="1793017" y="4417922"/>
            <a:ext cx="488626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r>
              <a:rPr lang="de-DE" sz="1080" dirty="0"/>
              <a:t>Healing</a:t>
            </a:r>
            <a:endParaRPr lang="en-GB" sz="1080" dirty="0"/>
          </a:p>
        </p:txBody>
      </p:sp>
      <p:pic>
        <p:nvPicPr>
          <p:cNvPr id="312" name="Picture 3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5887" y="3601486"/>
            <a:ext cx="648794" cy="242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3286" y="4748719"/>
            <a:ext cx="2082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</a:rPr>
              <a:t>Outperforms the state-of-the-art by 42%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19" grpId="0" animBg="1"/>
      <p:bldP spid="20" grpId="0" animBg="1"/>
      <p:bldP spid="271" grpId="0"/>
      <p:bldP spid="284" grpId="0"/>
      <p:bldP spid="291" grpId="0"/>
      <p:bldP spid="301" grpId="0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60936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85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39531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6820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25128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9950" y="3848100"/>
            <a:ext cx="1219200" cy="142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06756" y="2324100"/>
            <a:ext cx="1171294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9950" y="2021800"/>
            <a:ext cx="1079500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410856" y="2209801"/>
            <a:ext cx="2729844" cy="137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949450" y="2992873"/>
            <a:ext cx="6358732" cy="1479772"/>
            <a:chOff x="1949450" y="2992873"/>
            <a:chExt cx="6358732" cy="1479772"/>
          </a:xfrm>
        </p:grpSpPr>
        <p:sp>
          <p:nvSpPr>
            <p:cNvPr id="6" name="Oval 5"/>
            <p:cNvSpPr/>
            <p:nvPr/>
          </p:nvSpPr>
          <p:spPr>
            <a:xfrm>
              <a:off x="6115377" y="3591892"/>
              <a:ext cx="1014413" cy="7635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/>
                <a:t>Mining of PL Assets</a:t>
              </a:r>
              <a:endParaRPr lang="en-US" sz="1100"/>
            </a:p>
          </p:txBody>
        </p:sp>
        <p:cxnSp>
          <p:nvCxnSpPr>
            <p:cNvPr id="8" name="Straight Arrow Connector 7"/>
            <p:cNvCxnSpPr>
              <a:stCxn id="15" idx="0"/>
            </p:cNvCxnSpPr>
            <p:nvPr/>
          </p:nvCxnSpPr>
          <p:spPr>
            <a:xfrm flipH="1" flipV="1">
              <a:off x="7129790" y="4086225"/>
              <a:ext cx="1178392" cy="38642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0"/>
            </p:cNvCxnSpPr>
            <p:nvPr/>
          </p:nvCxnSpPr>
          <p:spPr>
            <a:xfrm flipH="1" flipV="1">
              <a:off x="7005638" y="4241800"/>
              <a:ext cx="445622" cy="23084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0"/>
              <a:endCxn id="6" idx="4"/>
            </p:cNvCxnSpPr>
            <p:nvPr/>
          </p:nvCxnSpPr>
          <p:spPr>
            <a:xfrm flipH="1" flipV="1">
              <a:off x="6622584" y="4355480"/>
              <a:ext cx="1" cy="11716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0"/>
            </p:cNvCxnSpPr>
            <p:nvPr/>
          </p:nvCxnSpPr>
          <p:spPr>
            <a:xfrm flipV="1">
              <a:off x="5793910" y="4202863"/>
              <a:ext cx="383053" cy="26978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5985437" y="3092427"/>
              <a:ext cx="409013" cy="54921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" idx="0"/>
            </p:cNvCxnSpPr>
            <p:nvPr/>
          </p:nvCxnSpPr>
          <p:spPr>
            <a:xfrm flipV="1">
              <a:off x="6622584" y="3258705"/>
              <a:ext cx="11229" cy="3331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1949450" y="3334905"/>
              <a:ext cx="4240493" cy="4641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" idx="1"/>
            </p:cNvCxnSpPr>
            <p:nvPr/>
          </p:nvCxnSpPr>
          <p:spPr>
            <a:xfrm flipH="1" flipV="1">
              <a:off x="3756026" y="2992873"/>
              <a:ext cx="2507908" cy="71084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42" grpId="0" animBg="1"/>
      <p:bldP spid="43" grpId="0" animBg="1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5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72720" y="6539480"/>
            <a:ext cx="2057400" cy="166943"/>
          </a:xfrm>
        </p:spPr>
        <p:txBody>
          <a:bodyPr vert="horz" lIns="27000" tIns="45720" rIns="27000" bIns="45720" rtlCol="0" anchor="ctr"/>
          <a:lstStyle/>
          <a:p>
            <a:fld id="{BA83D748-511C-42DE-9A56-05B60C680E34}" type="slidenum">
              <a:rPr lang="en-US" smtClean="0"/>
              <a:t>3</a:t>
            </a:fld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12" y="4345009"/>
            <a:ext cx="2257246" cy="1692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" y="2154862"/>
            <a:ext cx="1685831" cy="168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865" y="2928041"/>
            <a:ext cx="2217819" cy="97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/>
          <p:cNvSpPr/>
          <p:nvPr/>
        </p:nvSpPr>
        <p:spPr>
          <a:xfrm>
            <a:off x="5191984" y="1980833"/>
            <a:ext cx="788878" cy="4153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Models</a:t>
            </a:r>
          </a:p>
        </p:txBody>
      </p:sp>
      <p:sp>
        <p:nvSpPr>
          <p:cNvPr id="46" name="Oval 45"/>
          <p:cNvSpPr/>
          <p:nvPr/>
        </p:nvSpPr>
        <p:spPr>
          <a:xfrm>
            <a:off x="6655480" y="2254700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Software Product Line Engineering</a:t>
            </a: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576902" y="2801967"/>
            <a:ext cx="1269209" cy="562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Automation</a:t>
            </a:r>
          </a:p>
        </p:txBody>
      </p:sp>
      <p:sp>
        <p:nvSpPr>
          <p:cNvPr id="58" name="Oval 57"/>
          <p:cNvSpPr/>
          <p:nvPr/>
        </p:nvSpPr>
        <p:spPr>
          <a:xfrm>
            <a:off x="4404099" y="3695864"/>
            <a:ext cx="1073581" cy="4951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Interactive Tools</a:t>
            </a:r>
            <a:endParaRPr lang="en-US" sz="1200"/>
          </a:p>
        </p:txBody>
      </p:sp>
      <p:sp>
        <p:nvSpPr>
          <p:cNvPr id="64" name="Oval 63"/>
          <p:cNvSpPr/>
          <p:nvPr/>
        </p:nvSpPr>
        <p:spPr>
          <a:xfrm>
            <a:off x="3658410" y="1480990"/>
            <a:ext cx="2043854" cy="72036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smtClean="0"/>
              <a:t>Abstraction</a:t>
            </a:r>
            <a:endParaRPr lang="en-US" sz="2400"/>
          </a:p>
        </p:txBody>
      </p:sp>
      <p:sp>
        <p:nvSpPr>
          <p:cNvPr id="69" name="Oval 68"/>
          <p:cNvSpPr/>
          <p:nvPr/>
        </p:nvSpPr>
        <p:spPr>
          <a:xfrm>
            <a:off x="4889715" y="3293775"/>
            <a:ext cx="676057" cy="4608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AI and ML</a:t>
            </a:r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6668728" y="1172695"/>
            <a:ext cx="2217785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Model-driven Engineering</a:t>
            </a: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16095" y="5239793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Automation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464" y="248062"/>
            <a:ext cx="2996220" cy="325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Challenges</a:t>
            </a:r>
            <a:endParaRPr lang="en-US" sz="2100"/>
          </a:p>
        </p:txBody>
      </p:sp>
      <p:sp>
        <p:nvSpPr>
          <p:cNvPr id="33" name="TextBox 32"/>
          <p:cNvSpPr txBox="1"/>
          <p:nvPr/>
        </p:nvSpPr>
        <p:spPr>
          <a:xfrm>
            <a:off x="6457950" y="245466"/>
            <a:ext cx="2502764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Concrete Techniques</a:t>
            </a:r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25259" y="4432094"/>
            <a:ext cx="1732569" cy="540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Productivity of Engineers</a:t>
            </a:r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48326" y="2731359"/>
            <a:ext cx="1926662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Complexity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25825" y="3064737"/>
            <a:ext cx="1119678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64" y="770193"/>
            <a:ext cx="2043732" cy="1295215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2093471" y="770193"/>
            <a:ext cx="1170213" cy="754981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“Software </a:t>
            </a:r>
            <a:r>
              <a:rPr lang="en-US"/>
              <a:t>is eating the </a:t>
            </a:r>
            <a:r>
              <a:rPr lang="en-US" smtClean="0"/>
              <a:t>world”</a:t>
            </a:r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25826" y="5088960"/>
            <a:ext cx="1725676" cy="379199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Constant Change</a:t>
            </a: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25826" y="5585025"/>
            <a:ext cx="1725676" cy="415582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Market Speed</a:t>
            </a: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936499" y="3170186"/>
            <a:ext cx="991268" cy="615113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2400"/>
              <a:t>Tools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19781" y="245466"/>
            <a:ext cx="2482071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High-level Concepts</a:t>
            </a:r>
            <a:endParaRPr lang="en-US" sz="2100"/>
          </a:p>
        </p:txBody>
      </p:sp>
      <p:sp>
        <p:nvSpPr>
          <p:cNvPr id="51" name="Oval 50"/>
          <p:cNvSpPr/>
          <p:nvPr/>
        </p:nvSpPr>
        <p:spPr>
          <a:xfrm>
            <a:off x="6028822" y="4713451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Quality</a:t>
            </a: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174417" y="4393998"/>
            <a:ext cx="1752274" cy="5040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Trustworthiness</a:t>
            </a:r>
            <a:endParaRPr lang="en-US" sz="1400"/>
          </a:p>
        </p:txBody>
      </p:sp>
      <p:sp>
        <p:nvSpPr>
          <p:cNvPr id="53" name="Oval 52"/>
          <p:cNvSpPr/>
          <p:nvPr/>
        </p:nvSpPr>
        <p:spPr>
          <a:xfrm>
            <a:off x="6694308" y="3336705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Continuous</a:t>
            </a:r>
            <a:br>
              <a:rPr lang="en-US" smtClean="0"/>
            </a:br>
            <a:r>
              <a:rPr lang="en-US" smtClean="0"/>
              <a:t>Software Engineering</a:t>
            </a: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02264" y="5771645"/>
            <a:ext cx="1295436" cy="490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Repeatable</a:t>
            </a:r>
            <a:endParaRPr lang="en-US" sz="1400"/>
          </a:p>
        </p:txBody>
      </p:sp>
      <p:sp>
        <p:nvSpPr>
          <p:cNvPr id="30" name="Oval 29"/>
          <p:cNvSpPr/>
          <p:nvPr/>
        </p:nvSpPr>
        <p:spPr>
          <a:xfrm>
            <a:off x="4349749" y="5875557"/>
            <a:ext cx="1451159" cy="429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Continous SE</a:t>
            </a:r>
            <a:endParaRPr lang="en-US" sz="1400"/>
          </a:p>
        </p:txBody>
      </p:sp>
      <p:sp>
        <p:nvSpPr>
          <p:cNvPr id="31" name="Oval 30"/>
          <p:cNvSpPr/>
          <p:nvPr/>
        </p:nvSpPr>
        <p:spPr>
          <a:xfrm>
            <a:off x="5075328" y="4406682"/>
            <a:ext cx="1752274" cy="5040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Certifiable</a:t>
            </a:r>
            <a:endParaRPr lang="en-US" sz="140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427" y="5275507"/>
            <a:ext cx="1783086" cy="1337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42" b="95427" l="19730" r="90000">
                        <a14:foregroundMark x1="85946" y1="47316" x2="85946" y2="47316"/>
                        <a14:foregroundMark x1="85676" y1="46720" x2="85676" y2="46720"/>
                        <a14:foregroundMark x1="48378" y1="88072" x2="48378" y2="88072"/>
                        <a14:foregroundMark x1="86757" y1="47316" x2="86757" y2="47316"/>
                        <a14:foregroundMark x1="88108" y1="47316" x2="88108" y2="47316"/>
                        <a14:foregroundMark x1="84324" y1="46521" x2="84324" y2="46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7" t="9244" r="9865" b="5567"/>
          <a:stretch/>
        </p:blipFill>
        <p:spPr>
          <a:xfrm>
            <a:off x="5577655" y="2377158"/>
            <a:ext cx="1066446" cy="17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1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animBg="1"/>
      <p:bldP spid="46" grpId="0" animBg="1"/>
      <p:bldP spid="56" grpId="0" animBg="1"/>
      <p:bldP spid="58" grpId="0" animBg="1"/>
      <p:bldP spid="64" grpId="0" animBg="1"/>
      <p:bldP spid="69" grpId="0" animBg="1"/>
      <p:bldP spid="26" grpId="0" animBg="1"/>
      <p:bldP spid="28" grpId="0" animBg="1"/>
      <p:bldP spid="33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29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1299050"/>
          </a:xfrm>
        </p:spPr>
        <p:txBody>
          <a:bodyPr>
            <a:normAutofit/>
          </a:bodyPr>
          <a:lstStyle/>
          <a:p>
            <a:r>
              <a:rPr lang="en-US" sz="1800" smtClean="0"/>
              <a:t>Transition to Software </a:t>
            </a:r>
            <a:r>
              <a:rPr lang="en-US" sz="1800"/>
              <a:t>Product Line </a:t>
            </a:r>
            <a:r>
              <a:rPr lang="en-US" sz="1800" smtClean="0"/>
              <a:t>Engineering</a:t>
            </a:r>
            <a:br>
              <a:rPr lang="en-US" sz="1800" smtClean="0"/>
            </a:br>
            <a:r>
              <a:rPr lang="en-US" sz="2200" smtClean="0"/>
              <a:t>How to Manage Variants based on Clone-and-Own</a:t>
            </a:r>
            <a:br>
              <a:rPr lang="en-US" sz="2200" smtClean="0"/>
            </a:br>
            <a:r>
              <a:rPr lang="en-US" sz="2200" smtClean="0"/>
              <a:t>a.k.a. “Virtual Platform”</a:t>
            </a:r>
            <a:endParaRPr lang="en-US" sz="2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pic>
        <p:nvPicPr>
          <p:cNvPr id="10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928582"/>
            <a:ext cx="8425355" cy="3720125"/>
          </a:xfrm>
        </p:spPr>
      </p:pic>
      <p:sp>
        <p:nvSpPr>
          <p:cNvPr id="11" name="TextBox 10"/>
          <p:cNvSpPr txBox="1"/>
          <p:nvPr/>
        </p:nvSpPr>
        <p:spPr>
          <a:xfrm>
            <a:off x="5409932" y="5411075"/>
            <a:ext cx="262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L0: </a:t>
            </a:r>
            <a:r>
              <a:rPr lang="de-DE" smtClean="0">
                <a:solidFill>
                  <a:schemeClr val="tx1"/>
                </a:solidFill>
              </a:rPr>
              <a:t>Ad-hoc clone-and-own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9932" y="4963046"/>
            <a:ext cx="262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L1: </a:t>
            </a:r>
            <a:r>
              <a:rPr lang="de-DE" smtClean="0">
                <a:solidFill>
                  <a:schemeClr val="tx1"/>
                </a:solidFill>
              </a:rPr>
              <a:t>Provenance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549" y="5476926"/>
            <a:ext cx="190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L2: </a:t>
            </a:r>
            <a:r>
              <a:rPr lang="de-DE" smtClean="0">
                <a:solidFill>
                  <a:schemeClr val="tx1"/>
                </a:solidFill>
              </a:rPr>
              <a:t>Features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0749" y="3788644"/>
            <a:ext cx="190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L3: </a:t>
            </a:r>
            <a:r>
              <a:rPr lang="de-DE" smtClean="0">
                <a:solidFill>
                  <a:schemeClr val="tx1"/>
                </a:solidFill>
              </a:rPr>
              <a:t>Configuration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1547" y="3155911"/>
            <a:ext cx="190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L4: </a:t>
            </a:r>
            <a:r>
              <a:rPr lang="de-DE" smtClean="0">
                <a:solidFill>
                  <a:schemeClr val="tx1"/>
                </a:solidFill>
              </a:rPr>
              <a:t>Feature Model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4482" y="2357581"/>
            <a:ext cx="29654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L5: </a:t>
            </a:r>
            <a:r>
              <a:rPr lang="de-DE" smtClean="0">
                <a:solidFill>
                  <a:schemeClr val="tx1"/>
                </a:solidFill>
              </a:rPr>
              <a:t>Integrated Platform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1475" y="5982701"/>
            <a:ext cx="48157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>
                <a:solidFill>
                  <a:schemeClr val="accent6"/>
                </a:solidFill>
              </a:rPr>
              <a:t>[Rubin et al. 2012;  Rubin et al. 2013; Rubin and Chechik 2013; </a:t>
            </a:r>
            <a:r>
              <a:rPr lang="de-DE" sz="1050" smtClean="0">
                <a:solidFill>
                  <a:schemeClr val="accent6"/>
                </a:solidFill>
              </a:rPr>
              <a:t>Antkiewicz et al. 2014]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44482" y="1849568"/>
            <a:ext cx="29654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L6: </a:t>
            </a:r>
            <a:r>
              <a:rPr lang="de-DE" smtClean="0">
                <a:solidFill>
                  <a:schemeClr val="tx1"/>
                </a:solidFill>
              </a:rPr>
              <a:t>Fully-integrated Platform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9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</a:t>
            </a:r>
            <a:r>
              <a:rPr lang="de-DE" smtClean="0"/>
              <a:t>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Quality?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Correctness</a:t>
            </a:r>
          </a:p>
          <a:p>
            <a:r>
              <a:rPr lang="en-US" smtClean="0"/>
              <a:t>Trustworthiness</a:t>
            </a:r>
          </a:p>
          <a:p>
            <a:r>
              <a:rPr lang="en-US" smtClean="0"/>
              <a:t>...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012" y="1217511"/>
            <a:ext cx="4572638" cy="3429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35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33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Verification and Testing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6" y="1096963"/>
            <a:ext cx="7552923" cy="5246687"/>
          </a:xfrm>
        </p:spPr>
      </p:pic>
    </p:spTree>
    <p:extLst>
      <p:ext uri="{BB962C8B-B14F-4D97-AF65-F5344CB8AC3E}">
        <p14:creationId xmlns:p14="http://schemas.microsoft.com/office/powerpoint/2010/main" val="35158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Product</a:t>
            </a:r>
            <a:r>
              <a:rPr lang="en-US" dirty="0"/>
              <a:t>-based Analyses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Advantages</a:t>
            </a:r>
          </a:p>
          <a:p>
            <a:r>
              <a:rPr lang="de-DE" sz="2000" dirty="0"/>
              <a:t>Easy to apply existing analysis techniques</a:t>
            </a:r>
          </a:p>
          <a:p>
            <a:r>
              <a:rPr lang="de-DE" sz="2000" dirty="0"/>
              <a:t>Soundness (detected fault IS a fault of the product)</a:t>
            </a:r>
          </a:p>
          <a:p>
            <a:endParaRPr lang="en-GB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de-DE" sz="2000" dirty="0"/>
              <a:t>Low scalability </a:t>
            </a:r>
            <a:r>
              <a:rPr lang="de-DE" sz="2000" dirty="0" smtClean="0"/>
              <a:t>(number </a:t>
            </a:r>
            <a:r>
              <a:rPr lang="de-DE" sz="2000" dirty="0"/>
              <a:t>of products, not exploiting </a:t>
            </a:r>
            <a:r>
              <a:rPr lang="de-DE" sz="2000" dirty="0" smtClean="0"/>
              <a:t>simiarities)</a:t>
            </a:r>
            <a:endParaRPr lang="de-DE" sz="2000" dirty="0"/>
          </a:p>
          <a:p>
            <a:r>
              <a:rPr lang="de-DE" sz="2000" dirty="0"/>
              <a:t>Faults in product </a:t>
            </a:r>
            <a:r>
              <a:rPr lang="de-DE" sz="2000" dirty="0">
                <a:sym typeface="Wingdings" panose="05000000000000000000" pitchFamily="2" charset="2"/>
              </a:rPr>
              <a:t> fault in domain-level </a:t>
            </a:r>
            <a:r>
              <a:rPr lang="de-DE" sz="2000" dirty="0" smtClean="0">
                <a:sym typeface="Wingdings" panose="05000000000000000000" pitchFamily="2" charset="2"/>
              </a:rPr>
              <a:t>artefacts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04731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6011110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6717489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423867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296999" y="2549455"/>
            <a:ext cx="2840979" cy="646331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mtClean="0"/>
              <a:t>Apply analyses techniques to individual products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4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Product</a:t>
            </a:r>
            <a:r>
              <a:rPr lang="en-US" dirty="0"/>
              <a:t>-based </a:t>
            </a:r>
            <a:r>
              <a:rPr lang="en-US" dirty="0" smtClean="0"/>
              <a:t>Analyses (</a:t>
            </a:r>
            <a:r>
              <a:rPr lang="en-US" b="1" dirty="0" err="1" smtClean="0"/>
              <a:t>Optimised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Advantages</a:t>
            </a:r>
          </a:p>
          <a:p>
            <a:r>
              <a:rPr lang="de-DE" sz="2000" dirty="0"/>
              <a:t>Improves scalability</a:t>
            </a:r>
          </a:p>
          <a:p>
            <a:endParaRPr lang="en-GB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en-US" sz="2000" dirty="0"/>
              <a:t>Need to ensure that all relevant products are </a:t>
            </a:r>
            <a:r>
              <a:rPr lang="en-US" sz="2000" dirty="0" err="1"/>
              <a:t>analysed</a:t>
            </a:r>
            <a:endParaRPr lang="en-US" sz="2000" dirty="0"/>
          </a:p>
          <a:p>
            <a:r>
              <a:rPr lang="en-US" sz="2000" dirty="0"/>
              <a:t>Might miss faults if using heuristics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04731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6011110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6717489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ysDot"/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423867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171950" y="1119398"/>
            <a:ext cx="4572000" cy="1831271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de-DE" dirty="0"/>
              <a:t>Minimise set of products to </a:t>
            </a:r>
            <a:r>
              <a:rPr lang="de-DE" dirty="0" smtClean="0"/>
              <a:t>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E.g</a:t>
            </a:r>
            <a:r>
              <a:rPr lang="de-DE" dirty="0"/>
              <a:t>. coverage of pairwise combinations </a:t>
            </a:r>
            <a:r>
              <a:rPr lang="de-DE"/>
              <a:t>of </a:t>
            </a:r>
            <a:r>
              <a:rPr lang="de-DE" smtClean="0"/>
              <a:t>features</a:t>
            </a:r>
          </a:p>
          <a:p>
            <a:pPr>
              <a:spcBef>
                <a:spcPts val="600"/>
              </a:spcBef>
            </a:pPr>
            <a:r>
              <a:rPr lang="de-DE" smtClean="0"/>
              <a:t>Specific case with high practical relevance: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mtClean="0"/>
              <a:t>Optimisation of  regression testing after incremental changes</a:t>
            </a:r>
            <a:endParaRPr lang="de-D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749496" y="3047037"/>
            <a:ext cx="579612" cy="1257157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Family</a:t>
            </a:r>
            <a:r>
              <a:rPr lang="en-US" dirty="0" smtClean="0"/>
              <a:t>-based </a:t>
            </a:r>
            <a:r>
              <a:rPr lang="en-US" dirty="0"/>
              <a:t>Analyses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Advantages</a:t>
            </a:r>
          </a:p>
          <a:p>
            <a:r>
              <a:rPr lang="en-US" sz="1700" dirty="0"/>
              <a:t>Improves scalability (faster than analyzing individual products</a:t>
            </a:r>
            <a:r>
              <a:rPr lang="en-US" sz="1700" dirty="0" smtClean="0"/>
              <a:t>)</a:t>
            </a:r>
            <a:endParaRPr lang="en-US" sz="17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en-US" sz="2000" dirty="0"/>
              <a:t>Existing techniques need to be adapted</a:t>
            </a:r>
          </a:p>
          <a:p>
            <a:r>
              <a:rPr lang="en-US" sz="2000" dirty="0"/>
              <a:t>Change some artifacts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Reanalyze whole PL</a:t>
            </a:r>
          </a:p>
          <a:p>
            <a:r>
              <a:rPr lang="en-US" sz="2000" dirty="0"/>
              <a:t>Might be infeasible for large PLs</a:t>
            </a:r>
          </a:p>
          <a:p>
            <a:r>
              <a:rPr lang="en-US" sz="2000" dirty="0"/>
              <a:t>Assumes closed </a:t>
            </a:r>
            <a:r>
              <a:rPr lang="en-US" sz="2000" dirty="0" smtClean="0"/>
              <a:t>world (implementation </a:t>
            </a:r>
            <a:r>
              <a:rPr lang="en-US" sz="2000" dirty="0"/>
              <a:t>of all features known and fixed)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44186" y="1327323"/>
            <a:ext cx="5879681" cy="1046483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498767" y="2540773"/>
            <a:ext cx="5992045" cy="1477328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Analysing</a:t>
            </a:r>
            <a:r>
              <a:rPr lang="en-US" dirty="0"/>
              <a:t> the whole product </a:t>
            </a:r>
            <a:r>
              <a:rPr lang="en-US" dirty="0" smtClean="0"/>
              <a:t>line</a:t>
            </a:r>
            <a:endParaRPr lang="en-US" dirty="0"/>
          </a:p>
          <a:p>
            <a:r>
              <a:rPr lang="en-US" dirty="0"/>
              <a:t>Exploit commonality, avoid redundant computations</a:t>
            </a:r>
          </a:p>
          <a:p>
            <a:r>
              <a:rPr lang="en-US" dirty="0">
                <a:sym typeface="Wingdings" panose="05000000000000000000" pitchFamily="2" charset="2"/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Static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15727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Feature</a:t>
            </a:r>
            <a:r>
              <a:rPr lang="en-US" dirty="0" smtClean="0"/>
              <a:t>-based </a:t>
            </a:r>
            <a:r>
              <a:rPr lang="en-US" dirty="0"/>
              <a:t>Analyses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Advantages</a:t>
            </a:r>
          </a:p>
          <a:p>
            <a:r>
              <a:rPr lang="en-US" sz="1700" dirty="0"/>
              <a:t>Also supports open world scenarios</a:t>
            </a:r>
          </a:p>
          <a:p>
            <a:r>
              <a:rPr lang="en-US" sz="1700" dirty="0"/>
              <a:t>Scales well (amenable for analyses with large resource consumption)</a:t>
            </a:r>
          </a:p>
          <a:p>
            <a:r>
              <a:rPr lang="en-US" sz="1700" dirty="0"/>
              <a:t>Not affected by changes to variability model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Disadvantages</a:t>
            </a:r>
          </a:p>
          <a:p>
            <a:r>
              <a:rPr lang="en-US" sz="1700" dirty="0"/>
              <a:t>Focuses only on problems within a features, not across features (e.g., feature interactions)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44186" y="1327323"/>
            <a:ext cx="763009" cy="21080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6091964" y="1439791"/>
            <a:ext cx="490506" cy="44351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498767" y="2540773"/>
            <a:ext cx="5992045" cy="1477328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Analysing</a:t>
            </a:r>
            <a:r>
              <a:rPr lang="en-US" dirty="0"/>
              <a:t> the whole product </a:t>
            </a:r>
            <a:r>
              <a:rPr lang="en-US" dirty="0" smtClean="0"/>
              <a:t>line</a:t>
            </a:r>
            <a:endParaRPr lang="en-US" dirty="0"/>
          </a:p>
          <a:p>
            <a:r>
              <a:rPr lang="en-US" dirty="0"/>
              <a:t>Exploit commonality, avoid redundant computations</a:t>
            </a:r>
          </a:p>
          <a:p>
            <a:r>
              <a:rPr lang="en-US" dirty="0">
                <a:sym typeface="Wingdings" panose="05000000000000000000" pitchFamily="2" charset="2"/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Static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34752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smtClean="0"/>
              <a:t>5 How to deal with change?</a:t>
            </a:r>
            <a:br>
              <a:rPr lang="de-DE" sz="4000" smtClean="0"/>
            </a:br>
            <a:r>
              <a:rPr lang="de-DE" sz="4000" smtClean="0"/>
              <a:t/>
            </a:r>
            <a:br>
              <a:rPr lang="de-DE" sz="4000" smtClean="0"/>
            </a:br>
            <a:r>
              <a:rPr lang="de-DE" sz="4000" smtClean="0"/>
              <a:t>Product </a:t>
            </a:r>
            <a:r>
              <a:rPr lang="de-DE" sz="4000" smtClean="0"/>
              <a:t>Line </a:t>
            </a:r>
            <a:r>
              <a:rPr lang="de-DE" sz="4000" smtClean="0"/>
              <a:t>Evolution,</a:t>
            </a:r>
            <a:br>
              <a:rPr lang="de-DE" sz="4000" smtClean="0"/>
            </a:br>
            <a:r>
              <a:rPr lang="de-DE" sz="4000" smtClean="0"/>
              <a:t>Continous SE</a:t>
            </a:r>
            <a:endParaRPr lang="en-IE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2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deal with constant change?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  <p:sp>
        <p:nvSpPr>
          <p:cNvPr id="8" name="Rectangular Callout 7"/>
          <p:cNvSpPr/>
          <p:nvPr/>
        </p:nvSpPr>
        <p:spPr>
          <a:xfrm>
            <a:off x="5734050" y="333646"/>
            <a:ext cx="3067050" cy="1644650"/>
          </a:xfrm>
          <a:prstGeom prst="wedgeRectCallout">
            <a:avLst>
              <a:gd name="adj1" fmla="val -64251"/>
              <a:gd name="adj2" fmla="val 984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</a:rPr>
              <a:t>How to improve the product line?</a:t>
            </a:r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4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68" y="164597"/>
            <a:ext cx="7104879" cy="881104"/>
          </a:xfrm>
        </p:spPr>
        <p:txBody>
          <a:bodyPr/>
          <a:lstStyle/>
          <a:p>
            <a:r>
              <a:rPr lang="en-GB" noProof="0" smtClean="0"/>
              <a:t>Why Models?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mage result for weather forecast irelan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16223" r="47255" b="28939"/>
          <a:stretch/>
        </p:blipFill>
        <p:spPr bwMode="auto">
          <a:xfrm>
            <a:off x="2480850" y="2081347"/>
            <a:ext cx="1499028" cy="1191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771" y="2066291"/>
            <a:ext cx="1378934" cy="1206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8770" y="3604042"/>
            <a:ext cx="1378935" cy="1826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entertainment.ie/images_content/rectangle/620x372/sunshine201371910367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67" y="3604042"/>
            <a:ext cx="1499027" cy="9390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n limeric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0"/>
          <a:stretch/>
        </p:blipFill>
        <p:spPr bwMode="auto">
          <a:xfrm>
            <a:off x="2485047" y="4654373"/>
            <a:ext cx="1499026" cy="8985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www.hq.nasa.gov/alsj/a11/AS11-40-5875HRedi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36" y="3604042"/>
            <a:ext cx="1706440" cy="1336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68393" y="1417548"/>
            <a:ext cx="1500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Construction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555" y="1417548"/>
            <a:ext cx="15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Weather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180919" y="1417548"/>
            <a:ext cx="170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Spaceflight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20250" y="4117051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mtClean="0"/>
              <a:t>Reality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30627" y="2507186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Model</a:t>
            </a:r>
            <a:endParaRPr lang="en-GB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023" y="2393690"/>
            <a:ext cx="1710034" cy="8791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1" y="1758465"/>
            <a:ext cx="2541015" cy="15143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6104958" y="1417548"/>
            <a:ext cx="254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Wireless Network</a:t>
            </a:r>
            <a:endParaRPr lang="en-GB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0" y="3604042"/>
            <a:ext cx="2541016" cy="21175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Content Placeholder 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80" y="4777220"/>
            <a:ext cx="654047" cy="8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/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3945487"/>
            <a:ext cx="820182" cy="7761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4804407"/>
            <a:ext cx="820182" cy="7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constant change?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</p:spTree>
    <p:extLst>
      <p:ext uri="{BB962C8B-B14F-4D97-AF65-F5344CB8AC3E}">
        <p14:creationId xmlns:p14="http://schemas.microsoft.com/office/powerpoint/2010/main" val="48589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constant change?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</p:spTree>
    <p:extLst>
      <p:ext uri="{BB962C8B-B14F-4D97-AF65-F5344CB8AC3E}">
        <p14:creationId xmlns:p14="http://schemas.microsoft.com/office/powerpoint/2010/main" val="20249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constant change?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</p:spTree>
    <p:extLst>
      <p:ext uri="{BB962C8B-B14F-4D97-AF65-F5344CB8AC3E}">
        <p14:creationId xmlns:p14="http://schemas.microsoft.com/office/powerpoint/2010/main" val="27767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constant change?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</p:spTree>
    <p:extLst>
      <p:ext uri="{BB962C8B-B14F-4D97-AF65-F5344CB8AC3E}">
        <p14:creationId xmlns:p14="http://schemas.microsoft.com/office/powerpoint/2010/main" val="86795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constant change?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  <p:sp>
        <p:nvSpPr>
          <p:cNvPr id="9" name="Freeform 8"/>
          <p:cNvSpPr/>
          <p:nvPr/>
        </p:nvSpPr>
        <p:spPr>
          <a:xfrm rot="11367528">
            <a:off x="3569667" y="886941"/>
            <a:ext cx="913565" cy="285553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/>
          <p:cNvSpPr/>
          <p:nvPr/>
        </p:nvSpPr>
        <p:spPr>
          <a:xfrm rot="10260581">
            <a:off x="4397752" y="674089"/>
            <a:ext cx="913565" cy="285553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/>
          <p:cNvSpPr/>
          <p:nvPr/>
        </p:nvSpPr>
        <p:spPr>
          <a:xfrm rot="10146492">
            <a:off x="4589572" y="1085654"/>
            <a:ext cx="913565" cy="3881897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Freeform 13"/>
          <p:cNvSpPr/>
          <p:nvPr/>
        </p:nvSpPr>
        <p:spPr>
          <a:xfrm rot="9781264">
            <a:off x="4941636" y="865951"/>
            <a:ext cx="913565" cy="4647320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ular Callout 15"/>
          <p:cNvSpPr/>
          <p:nvPr/>
        </p:nvSpPr>
        <p:spPr>
          <a:xfrm>
            <a:off x="2292350" y="749300"/>
            <a:ext cx="6794500" cy="1460500"/>
          </a:xfrm>
          <a:prstGeom prst="wedgeRectCallout">
            <a:avLst>
              <a:gd name="adj1" fmla="val -61945"/>
              <a:gd name="adj2" fmla="val 43085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smtClean="0">
                <a:solidFill>
                  <a:schemeClr val="tx1"/>
                </a:solidFill>
              </a:rPr>
              <a:t>Goal and Challenge: Perform all these processes in a </a:t>
            </a:r>
            <a:r>
              <a:rPr lang="en-US" sz="3000" b="1" smtClean="0">
                <a:solidFill>
                  <a:schemeClr val="tx1"/>
                </a:solidFill>
              </a:rPr>
              <a:t>continuous</a:t>
            </a:r>
            <a:r>
              <a:rPr lang="en-US" sz="3000" smtClean="0">
                <a:solidFill>
                  <a:schemeClr val="tx1"/>
                </a:solidFill>
              </a:rPr>
              <a:t> way while still guaranteeing quality (</a:t>
            </a:r>
            <a:r>
              <a:rPr lang="en-US" sz="3000" b="1" smtClean="0">
                <a:solidFill>
                  <a:schemeClr val="tx1"/>
                </a:solidFill>
              </a:rPr>
              <a:t>trustworthiness</a:t>
            </a:r>
            <a:r>
              <a:rPr lang="en-US" sz="3000" smtClean="0">
                <a:solidFill>
                  <a:schemeClr val="tx1"/>
                </a:solidFill>
              </a:rPr>
              <a:t>)?</a:t>
            </a:r>
            <a:endParaRPr lang="en-US" sz="3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7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37525" y="1122363"/>
            <a:ext cx="6858000" cy="2387600"/>
          </a:xfrm>
        </p:spPr>
        <p:txBody>
          <a:bodyPr/>
          <a:lstStyle/>
          <a:p>
            <a:r>
              <a:rPr lang="de-DE"/>
              <a:t>6</a:t>
            </a:r>
            <a:r>
              <a:rPr lang="de-DE" smtClean="0"/>
              <a:t> Advanced Topics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Learing in Configuration, e.g.,</a:t>
            </a:r>
          </a:p>
          <a:p>
            <a:pPr lvl="1"/>
            <a:r>
              <a:rPr lang="en-US" smtClean="0"/>
              <a:t>Learning a (ML approximation of a)</a:t>
            </a:r>
            <a:br>
              <a:rPr lang="en-US" smtClean="0"/>
            </a:br>
            <a:r>
              <a:rPr lang="en-US" smtClean="0"/>
              <a:t>configuration space </a:t>
            </a:r>
            <a:br>
              <a:rPr lang="en-US" smtClean="0"/>
            </a:br>
            <a:r>
              <a:rPr lang="en-US" smtClean="0"/>
              <a:t>from a limited number of configurations</a:t>
            </a:r>
          </a:p>
          <a:p>
            <a:pPr lvl="1"/>
            <a:r>
              <a:rPr lang="en-US" smtClean="0"/>
              <a:t>Finding “similar” products</a:t>
            </a:r>
          </a:p>
        </p:txBody>
      </p:sp>
    </p:spTree>
    <p:extLst>
      <p:ext uri="{BB962C8B-B14F-4D97-AF65-F5344CB8AC3E}">
        <p14:creationId xmlns:p14="http://schemas.microsoft.com/office/powerpoint/2010/main" val="13480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Space Exploration</a:t>
            </a:r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 Problems That Can be Modelled as Graphs</a:t>
            </a:r>
          </a:p>
          <a:p>
            <a:endParaRPr lang="en-US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5055513" y="2110317"/>
            <a:ext cx="3938719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>
                <a:solidFill>
                  <a:schemeClr val="bg1"/>
                </a:solidFill>
              </a:rPr>
              <a:t>Aeronautical Engineering</a:t>
            </a: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32" y="2542983"/>
            <a:ext cx="1471900" cy="1696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513" y="2538609"/>
            <a:ext cx="2231963" cy="168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5055513" y="4417140"/>
            <a:ext cx="2231963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 Harness of a Plane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7298266" y="4417140"/>
            <a:ext cx="1845734" cy="66497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Environmental Control System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a Plane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56" t="29355" r="18059"/>
          <a:stretch/>
        </p:blipFill>
        <p:spPr>
          <a:xfrm>
            <a:off x="2661657" y="2559917"/>
            <a:ext cx="2159000" cy="167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5"/>
          <p:cNvSpPr txBox="1">
            <a:spLocks/>
          </p:cNvSpPr>
          <p:nvPr/>
        </p:nvSpPr>
        <p:spPr>
          <a:xfrm>
            <a:off x="169334" y="2110317"/>
            <a:ext cx="4651323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>
                <a:solidFill>
                  <a:schemeClr val="bg1"/>
                </a:solidFill>
                <a:latin typeface="+mn-lt"/>
              </a:rPr>
              <a:t>Civil Engineering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333" y="4417140"/>
            <a:ext cx="2257469" cy="664977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2538609"/>
            <a:ext cx="2257469" cy="167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5"/>
          <p:cNvSpPr txBox="1">
            <a:spLocks/>
          </p:cNvSpPr>
          <p:nvPr/>
        </p:nvSpPr>
        <p:spPr>
          <a:xfrm>
            <a:off x="2661658" y="4417140"/>
            <a:ext cx="2159000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Plumbing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</p:spTree>
    <p:extLst>
      <p:ext uri="{BB962C8B-B14F-4D97-AF65-F5344CB8AC3E}">
        <p14:creationId xmlns:p14="http://schemas.microsoft.com/office/powerpoint/2010/main" val="31590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</p:spTree>
    <p:extLst>
      <p:ext uri="{BB962C8B-B14F-4D97-AF65-F5344CB8AC3E}">
        <p14:creationId xmlns:p14="http://schemas.microsoft.com/office/powerpoint/2010/main" val="9623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38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  <p:sp>
        <p:nvSpPr>
          <p:cNvPr id="36" name="Freeform 35"/>
          <p:cNvSpPr/>
          <p:nvPr/>
        </p:nvSpPr>
        <p:spPr>
          <a:xfrm rot="6543405">
            <a:off x="2953714" y="2930636"/>
            <a:ext cx="3811221" cy="32786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  <a:gd name="connsiteX0" fmla="*/ 17564677 w 17564679"/>
              <a:gd name="connsiteY0" fmla="*/ 304162 h 333375"/>
              <a:gd name="connsiteX1" fmla="*/ 85725 w 17564679"/>
              <a:gd name="connsiteY1" fmla="*/ 333375 h 333375"/>
              <a:gd name="connsiteX2" fmla="*/ 0 w 17564679"/>
              <a:gd name="connsiteY2" fmla="*/ 0 h 333375"/>
              <a:gd name="connsiteX3" fmla="*/ 17564677 w 17564679"/>
              <a:gd name="connsiteY3" fmla="*/ 3041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4679" h="333375">
                <a:moveTo>
                  <a:pt x="17564677" y="304162"/>
                </a:moveTo>
                <a:lnTo>
                  <a:pt x="85725" y="333375"/>
                </a:lnTo>
                <a:lnTo>
                  <a:pt x="0" y="0"/>
                </a:lnTo>
                <a:lnTo>
                  <a:pt x="17564677" y="3041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/>
          <p:cNvSpPr/>
          <p:nvPr/>
        </p:nvSpPr>
        <p:spPr>
          <a:xfrm>
            <a:off x="5171378" y="3448951"/>
            <a:ext cx="3533424" cy="222272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Graph Analysis</a:t>
            </a:r>
          </a:p>
          <a:p>
            <a:r>
              <a:rPr lang="en-US" sz="1350" smtClean="0"/>
              <a:t>Combinations </a:t>
            </a:r>
            <a:r>
              <a:rPr lang="en-US" sz="1350"/>
              <a:t>of ML and Graph Approaches (e.g., Graph Embedding)</a:t>
            </a:r>
          </a:p>
          <a:p>
            <a:endParaRPr lang="en-US" sz="1350"/>
          </a:p>
        </p:txBody>
      </p:sp>
      <p:pic>
        <p:nvPicPr>
          <p:cNvPr id="25" name="Content Placeholder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1229" y="4142994"/>
            <a:ext cx="3002940" cy="120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Content Placeholder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8279" r="7238" b="7099"/>
          <a:stretch/>
        </p:blipFill>
        <p:spPr>
          <a:xfrm>
            <a:off x="6278001" y="4270529"/>
            <a:ext cx="2278699" cy="127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Freeform 32"/>
          <p:cNvSpPr/>
          <p:nvPr/>
        </p:nvSpPr>
        <p:spPr>
          <a:xfrm rot="8148773">
            <a:off x="3388446" y="1966987"/>
            <a:ext cx="2442994" cy="40073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5740" h="719365">
                <a:moveTo>
                  <a:pt x="7785741" y="0"/>
                </a:moveTo>
                <a:lnTo>
                  <a:pt x="85725" y="719365"/>
                </a:lnTo>
                <a:lnTo>
                  <a:pt x="0" y="385990"/>
                </a:lnTo>
                <a:lnTo>
                  <a:pt x="7785741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extBox 33"/>
          <p:cNvSpPr txBox="1"/>
          <p:nvPr/>
        </p:nvSpPr>
        <p:spPr>
          <a:xfrm>
            <a:off x="5171377" y="1040921"/>
            <a:ext cx="3533425" cy="473335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0" rIns="54000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38"/>
              <a:t>How can we support engineers to make sense of large sets of designs? Which parts can be automated?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171377" y="1521390"/>
            <a:ext cx="3533425" cy="181000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Usability Engineering</a:t>
            </a:r>
          </a:p>
          <a:p>
            <a:r>
              <a:rPr lang="en-US" sz="1350"/>
              <a:t>Interactive Visualisation</a:t>
            </a:r>
          </a:p>
          <a:p>
            <a:r>
              <a:rPr lang="en-US" sz="1350"/>
              <a:t>Tools to Compare Large</a:t>
            </a:r>
            <a:br>
              <a:rPr lang="en-US" sz="1350"/>
            </a:br>
            <a:r>
              <a:rPr lang="en-US" sz="1350"/>
              <a:t>Sets of Designs</a:t>
            </a:r>
          </a:p>
        </p:txBody>
      </p:sp>
      <p:pic>
        <p:nvPicPr>
          <p:cNvPr id="10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89" y="1976792"/>
            <a:ext cx="1741331" cy="1149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0" b="7575"/>
          <a:stretch/>
        </p:blipFill>
        <p:spPr>
          <a:xfrm>
            <a:off x="5256655" y="2437227"/>
            <a:ext cx="2552099" cy="55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2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7"/>
          <p:cNvSpPr>
            <a:spLocks noGrp="1"/>
          </p:cNvSpPr>
          <p:nvPr>
            <p:ph type="title"/>
          </p:nvPr>
        </p:nvSpPr>
        <p:spPr>
          <a:xfrm>
            <a:off x="279930" y="3040"/>
            <a:ext cx="5593977" cy="600604"/>
          </a:xfrm>
        </p:spPr>
        <p:txBody>
          <a:bodyPr>
            <a:normAutofit/>
          </a:bodyPr>
          <a:lstStyle/>
          <a:p>
            <a:r>
              <a:rPr lang="en-GB" altLang="en-US" dirty="0"/>
              <a:t>Model-driven 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749" y="3414651"/>
            <a:ext cx="2687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Model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2138" y="5563532"/>
            <a:ext cx="2690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Reality</a:t>
            </a:r>
            <a:endParaRPr lang="en-US" sz="2000" dirty="0">
              <a:latin typeface="+mj-lt"/>
            </a:endParaRPr>
          </a:p>
        </p:txBody>
      </p:sp>
      <p:sp>
        <p:nvSpPr>
          <p:cNvPr id="2" name="Curved Right Arrow 1"/>
          <p:cNvSpPr/>
          <p:nvPr/>
        </p:nvSpPr>
        <p:spPr>
          <a:xfrm flipH="1">
            <a:off x="6013585" y="3104587"/>
            <a:ext cx="1243442" cy="2440301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10800000" flipH="1">
            <a:off x="2174715" y="2972298"/>
            <a:ext cx="1197558" cy="2527868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05353" y="4484097"/>
            <a:ext cx="1503876" cy="660073"/>
          </a:xfrm>
          <a:prstGeom prst="wedgeRectCallout">
            <a:avLst>
              <a:gd name="adj1" fmla="val 76045"/>
              <a:gd name="adj2" fmla="val -12212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Purposeful</a:t>
            </a:r>
            <a:r>
              <a:rPr lang="en-US" sz="2000" dirty="0">
                <a:solidFill>
                  <a:schemeClr val="tx1"/>
                </a:solidFill>
              </a:rPr>
              <a:t> Abstraction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438645" y="3342750"/>
            <a:ext cx="1644394" cy="1372125"/>
          </a:xfrm>
          <a:prstGeom prst="wedgeRectCallout">
            <a:avLst>
              <a:gd name="adj1" fmla="val -66481"/>
              <a:gd name="adj2" fmla="val 40709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sz="2000" dirty="0">
                <a:solidFill>
                  <a:schemeClr val="tx1"/>
                </a:solidFill>
              </a:rPr>
              <a:t>Efficient</a:t>
            </a:r>
            <a:r>
              <a:rPr lang="en-US" sz="2000">
                <a:solidFill>
                  <a:schemeClr val="tx1"/>
                </a:solidFill>
              </a:rPr>
              <a:t/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 smtClean="0">
                <a:solidFill>
                  <a:schemeClr val="tx1"/>
                </a:solidFill>
              </a:rPr>
              <a:t>Creation, </a:t>
            </a:r>
            <a:r>
              <a:rPr lang="en-US" sz="2000" b="1" u="sng" smtClean="0">
                <a:solidFill>
                  <a:schemeClr val="tx1"/>
                </a:solidFill>
              </a:rPr>
              <a:t>Automation</a:t>
            </a:r>
            <a:endParaRPr lang="en-US" sz="2000" b="1" u="sng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blue print of a ca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8" y="2021610"/>
            <a:ext cx="2496362" cy="1398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10170" r="3629" b="7263"/>
          <a:stretch/>
        </p:blipFill>
        <p:spPr>
          <a:xfrm>
            <a:off x="3444748" y="4083379"/>
            <a:ext cx="2486152" cy="1461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4" descr="https://uk.mathworks.com/help/physmod/sdl/ug/vehicle_comple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 bwMode="auto">
          <a:xfrm>
            <a:off x="3248381" y="1592939"/>
            <a:ext cx="1687152" cy="613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cdn.bmwblog.com/wp-content/uploads/P0042103-Desktop-Resolution.JP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52" y="2264809"/>
            <a:ext cx="1009836" cy="6488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85013" y="5717453"/>
            <a:ext cx="358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[Stahl and Voelter 2006; </a:t>
            </a:r>
            <a:r>
              <a:rPr lang="en-GB" sz="1200" dirty="0">
                <a:solidFill>
                  <a:schemeClr val="accent6"/>
                </a:solidFill>
              </a:rPr>
              <a:t>Pleuss and Botterweck 2012]</a:t>
            </a:r>
          </a:p>
          <a:p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2703" y="1960389"/>
            <a:ext cx="1471937" cy="1312497"/>
            <a:chOff x="210343" y="1059397"/>
            <a:chExt cx="1754786" cy="1433202"/>
          </a:xfrm>
        </p:grpSpPr>
        <p:pic>
          <p:nvPicPr>
            <p:cNvPr id="22" name="Picture 21" descr="http://cdn.bmwblog.com/wp-content/uploads/P0042103-Desktop-Resolution.JP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81" y="1082042"/>
              <a:ext cx="1549048" cy="99537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" y="1059397"/>
              <a:ext cx="1754786" cy="14332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82285" y="1845018"/>
              <a:ext cx="1020992" cy="139183"/>
              <a:chOff x="754488" y="1789581"/>
              <a:chExt cx="1264837" cy="19462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54488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OK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13034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Cancel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Left-Right Arrow 10"/>
          <p:cNvSpPr/>
          <p:nvPr/>
        </p:nvSpPr>
        <p:spPr>
          <a:xfrm>
            <a:off x="2290020" y="2310701"/>
            <a:ext cx="903832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>
            <a:off x="6013586" y="2323505"/>
            <a:ext cx="1228723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32" name="Picture 31" descr="female user icon by dagobert83 - faceless female tors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5" y="1987491"/>
            <a:ext cx="877803" cy="877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76984" y="2865294"/>
            <a:ext cx="1964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latin typeface="+mj-lt"/>
              </a:rPr>
              <a:t>User</a:t>
            </a:r>
          </a:p>
        </p:txBody>
      </p:sp>
      <p:pic>
        <p:nvPicPr>
          <p:cNvPr id="36" name="Content Placeholder 7" descr="C:\d2\splpm\funding\2013-09-Lero3\manufacturing\figures\configuratorChain.png"/>
          <p:cNvPicPr>
            <a:picLocks noGrp="1"/>
          </p:cNvPicPr>
          <p:nvPr>
            <p:ph idx="1"/>
          </p:nvPr>
        </p:nvPicPr>
        <p:blipFill rotWithShape="1">
          <a:blip r:embed="rId11" cstate="print"/>
          <a:srcRect l="81556" t="36474" r="1232" b="40569"/>
          <a:stretch/>
        </p:blipFill>
        <p:spPr bwMode="auto">
          <a:xfrm>
            <a:off x="7242308" y="2046176"/>
            <a:ext cx="1616280" cy="107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ular Callout 14"/>
          <p:cNvSpPr/>
          <p:nvPr/>
        </p:nvSpPr>
        <p:spPr>
          <a:xfrm>
            <a:off x="6812281" y="630795"/>
            <a:ext cx="2072509" cy="1275766"/>
          </a:xfrm>
          <a:prstGeom prst="wedgeRectCallout">
            <a:avLst>
              <a:gd name="adj1" fmla="val -9770"/>
              <a:gd name="adj2" fmla="val 87796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Formal Methods,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Analysis,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Validation, Transformation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356598" y="708277"/>
            <a:ext cx="1811714" cy="923491"/>
          </a:xfrm>
          <a:prstGeom prst="wedgeRectCallout">
            <a:avLst>
              <a:gd name="adj1" fmla="val 3886"/>
              <a:gd name="adj2" fmla="val 108425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Visualisation</a:t>
            </a:r>
            <a:r>
              <a:rPr lang="en-US" sz="2000" dirty="0">
                <a:solidFill>
                  <a:schemeClr val="tx1"/>
                </a:solidFill>
              </a:rPr>
              <a:t>, Interaction</a:t>
            </a:r>
            <a:r>
              <a:rPr lang="en-US" sz="2000">
                <a:solidFill>
                  <a:schemeClr val="tx1"/>
                </a:solidFill>
              </a:rPr>
              <a:t>, </a:t>
            </a:r>
            <a:r>
              <a:rPr lang="en-US" sz="2000" smtClean="0">
                <a:solidFill>
                  <a:schemeClr val="tx1"/>
                </a:solidFill>
              </a:rPr>
              <a:t>Design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3442138" y="651386"/>
            <a:ext cx="2843803" cy="795931"/>
          </a:xfrm>
          <a:prstGeom prst="wedgeRectCallout">
            <a:avLst>
              <a:gd name="adj1" fmla="val -40996"/>
              <a:gd name="adj2" fmla="val 86884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u="sng" smtClean="0">
                <a:solidFill>
                  <a:schemeClr val="tx1"/>
                </a:solidFill>
              </a:rPr>
              <a:t>Meaningful</a:t>
            </a:r>
            <a:r>
              <a:rPr lang="de-DE" sz="2000" smtClean="0">
                <a:solidFill>
                  <a:schemeClr val="tx1"/>
                </a:solidFill>
              </a:rPr>
              <a:t> Models for Analysis and Automation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2" grpId="0" animBg="1"/>
      <p:bldP spid="18" grpId="0" animBg="1"/>
      <p:bldP spid="11" grpId="0" animBg="1"/>
      <p:bldP spid="31" grpId="0" animBg="1"/>
      <p:bldP spid="35" grpId="0"/>
      <p:bldP spid="15" grpId="0" animBg="1"/>
      <p:bldP spid="37" grpId="0" animBg="1"/>
      <p:bldP spid="2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1475" y="105285"/>
            <a:ext cx="8975296" cy="218565"/>
          </a:xfrm>
        </p:spPr>
        <p:txBody>
          <a:bodyPr/>
          <a:lstStyle/>
          <a:p>
            <a:r>
              <a:rPr lang="en-US" sz="1800" smtClean="0"/>
              <a:t>Summary</a:t>
            </a:r>
            <a:endParaRPr lang="en-US" sz="18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3" y="682640"/>
            <a:ext cx="3724265" cy="279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35" y="3601970"/>
            <a:ext cx="3724265" cy="279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71472" y="368229"/>
            <a:ext cx="372426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Motivation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4034" y="3601970"/>
            <a:ext cx="372426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How to deal with constant change?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034" y="679711"/>
            <a:ext cx="3724266" cy="279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264034" y="363423"/>
            <a:ext cx="372426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Configuration and Derivation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1" y="3586480"/>
            <a:ext cx="3724266" cy="279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371472" y="3595549"/>
            <a:ext cx="372426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Analyses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0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smtClean="0"/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Interactive Configuration</a:t>
            </a:r>
            <a:endParaRPr lang="en-GB" noProof="0" dirty="0"/>
          </a:p>
        </p:txBody>
      </p:sp>
      <p:pic>
        <p:nvPicPr>
          <p:cNvPr id="25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373" y="1380006"/>
            <a:ext cx="2522340" cy="3585120"/>
          </a:xfrm>
          <a:prstGeom prst="rect">
            <a:avLst/>
          </a:prstGeom>
        </p:spPr>
      </p:pic>
      <p:pic>
        <p:nvPicPr>
          <p:cNvPr id="26" name="Content Placeholder 25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4064000" y="1699638"/>
            <a:ext cx="3479800" cy="3265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5439875"/>
            <a:ext cx="185980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80" dirty="0"/>
              <a:t>[Pleuss and Botterweck 2012]</a:t>
            </a:r>
          </a:p>
        </p:txBody>
      </p:sp>
    </p:spTree>
    <p:extLst>
      <p:ext uri="{BB962C8B-B14F-4D97-AF65-F5344CB8AC3E}">
        <p14:creationId xmlns:p14="http://schemas.microsoft.com/office/powerpoint/2010/main" val="23795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Interactive Visual Configuration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6" y="1097281"/>
            <a:ext cx="5346152" cy="5246369"/>
          </a:xfrm>
        </p:spPr>
        <p:txBody>
          <a:bodyPr/>
          <a:lstStyle/>
          <a:p>
            <a:r>
              <a:rPr lang="en-GB" dirty="0"/>
              <a:t>Interactive techniques for the configuration of large and complex feature models </a:t>
            </a:r>
            <a:r>
              <a:rPr lang="en-GB" sz="1400" dirty="0"/>
              <a:t>[BSP09]</a:t>
            </a:r>
          </a:p>
          <a:p>
            <a:r>
              <a:rPr lang="en-GB" dirty="0"/>
              <a:t>Co-configuration of feature and component models </a:t>
            </a:r>
            <a:r>
              <a:rPr lang="en-GB" sz="1400" dirty="0"/>
              <a:t>[</a:t>
            </a:r>
            <a:r>
              <a:rPr lang="en-GB" sz="1400"/>
              <a:t>BPK09</a:t>
            </a:r>
            <a:r>
              <a:rPr lang="en-GB" sz="1400" smtClean="0"/>
              <a:t>]</a:t>
            </a:r>
          </a:p>
          <a:p>
            <a:r>
              <a:rPr lang="en-GB"/>
              <a:t>2.5D and 3D visualisations in</a:t>
            </a:r>
            <a:br>
              <a:rPr lang="en-GB"/>
            </a:br>
            <a:r>
              <a:rPr lang="en-GB"/>
              <a:t>PLE configuration</a:t>
            </a:r>
            <a:br>
              <a:rPr lang="en-GB"/>
            </a:br>
            <a:r>
              <a:rPr lang="en-GB" sz="1400"/>
              <a:t>[CNP+08, CBH+09, CTB+09, CBH10, CHT+10]</a:t>
            </a:r>
          </a:p>
          <a:p>
            <a:r>
              <a:rPr lang="en-GB"/>
              <a:t>Visualisation of product attributes during configuration</a:t>
            </a:r>
            <a:r>
              <a:rPr lang="en-GB" sz="1400"/>
              <a:t> [ScBo10]</a:t>
            </a:r>
            <a:endParaRPr lang="en-GB"/>
          </a:p>
          <a:p>
            <a:endParaRPr lang="en-GB"/>
          </a:p>
        </p:txBody>
      </p:sp>
      <p:pic>
        <p:nvPicPr>
          <p:cNvPr id="1028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7335" y="1097280"/>
            <a:ext cx="1260720" cy="1597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748163" y="2390036"/>
            <a:ext cx="1936136" cy="133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C:\d2\spl\presentations\2009-11-26-InteractiveConfiguration(ResearchersWorkshop)\figures\3DScreensho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7336" y="3340829"/>
            <a:ext cx="1376334" cy="110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C:\d2\spl\presentations\2010-11-25-CSET2\visualVariabilityManagement\figures\visualisations\flowmap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48163" y="4280904"/>
            <a:ext cx="2100233" cy="162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3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97000" y="1753581"/>
            <a:ext cx="6477000" cy="215697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772"/>
            <a:ext cx="7886700" cy="832779"/>
          </a:xfrm>
        </p:spPr>
        <p:txBody>
          <a:bodyPr>
            <a:normAutofit/>
          </a:bodyPr>
          <a:lstStyle/>
          <a:p>
            <a:r>
              <a:rPr lang="en-GB" dirty="0"/>
              <a:t>Product Configuration</a:t>
            </a:r>
            <a:br>
              <a:rPr lang="en-GB" dirty="0"/>
            </a:br>
            <a:r>
              <a:rPr lang="en-GB" sz="1800" dirty="0"/>
              <a:t>(Integration of concepts)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031608" y="5375830"/>
            <a:ext cx="7080787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[BJS09]</a:t>
            </a:r>
            <a:r>
              <a:rPr lang="en-IE" sz="833" dirty="0">
                <a:latin typeface="+mj-lt"/>
              </a:rPr>
              <a:t> Botterweck, G.; Janota, M. and Schneeweiss, D. A Design of a Configurable Feature Model Configurator, </a:t>
            </a:r>
            <a:r>
              <a:rPr lang="en-IE" sz="833" i="1" dirty="0">
                <a:latin typeface="+mj-lt"/>
              </a:rPr>
              <a:t>Proceedings of the 3rd International Workshop on Variability Modelling of Software-Intensive Systems (VAMOS 09), </a:t>
            </a:r>
            <a:r>
              <a:rPr lang="en-IE" sz="833" dirty="0">
                <a:latin typeface="+mj-lt"/>
              </a:rPr>
              <a:t>January, 2009 , 165-168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4151850" y="4033834"/>
            <a:ext cx="1500270" cy="736295"/>
            <a:chOff x="179389" y="1331229"/>
            <a:chExt cx="4240212" cy="2080990"/>
          </a:xfrm>
        </p:grpSpPr>
        <p:pic>
          <p:nvPicPr>
            <p:cNvPr id="14" name="Content Placeholder 3" descr="featuremodel_sofse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9" y="1331229"/>
              <a:ext cx="4240212" cy="20809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349188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6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 flipH="1">
              <a:off x="133164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7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87649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8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3528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9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27584" y="2204864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20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1835696" y="1484784"/>
              <a:ext cx="312143" cy="288000"/>
            </a:xfrm>
            <a:prstGeom prst="rect">
              <a:avLst/>
            </a:prstGeom>
            <a:noFill/>
          </p:spPr>
        </p:pic>
      </p:grpSp>
      <p:pic>
        <p:nvPicPr>
          <p:cNvPr id="22" name="Content Placeholder 18" descr="abcdxy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8737" y="4033835"/>
            <a:ext cx="823610" cy="132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Content Placeholder 5" descr="Screenshot-AfterLoading-WithCallOut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565860" y="4093841"/>
            <a:ext cx="1406074" cy="66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5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56</a:t>
            </a:fld>
            <a:endParaRPr lang="en-IE" dirty="0"/>
          </a:p>
        </p:txBody>
      </p: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87831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746">
            <a:off x="1312930" y="2706538"/>
            <a:ext cx="1109112" cy="1408396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4" name="Content Placeholder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858">
            <a:off x="326886" y="2674114"/>
            <a:ext cx="1213192" cy="1540562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6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89" y="2442256"/>
            <a:ext cx="3067544" cy="19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Interactive Design Space Exploration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5580" y="2515731"/>
            <a:ext cx="5932840" cy="238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3050"/>
            <a:ext cx="4068763" cy="227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621" y="3452320"/>
            <a:ext cx="4419766" cy="190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6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2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11" name="Content Placeholder 6" descr="parkingAssistant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10053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4" descr="parkingAssistant_minimal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7" name="Rectangle 6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3727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Where do Product Lines Come From?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0"/>
              </a:spcAft>
            </a:pPr>
            <a:r>
              <a:rPr lang="de-DE" sz="2000"/>
              <a:t>Sucessful </a:t>
            </a:r>
            <a:r>
              <a:rPr lang="de-DE" sz="2000" smtClean="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/>
              <a:t>Product </a:t>
            </a:r>
            <a:r>
              <a:rPr lang="de-DE" sz="2000" smtClean="0"/>
              <a:t>Portfolio</a:t>
            </a:r>
            <a:endParaRPr lang="de-DE" sz="2000"/>
          </a:p>
          <a:p>
            <a:r>
              <a:rPr lang="de-DE" sz="2000" smtClean="0"/>
              <a:t>Complexity Barrier and/or</a:t>
            </a:r>
            <a:br>
              <a:rPr lang="de-DE" sz="2000" smtClean="0"/>
            </a:br>
            <a:r>
              <a:rPr lang="de-DE" sz="2000" smtClean="0"/>
              <a:t>Need to Exploit Similarity (Market Pressure)</a:t>
            </a:r>
          </a:p>
          <a:p>
            <a:r>
              <a:rPr lang="de-DE" sz="2000" b="1" smtClean="0"/>
              <a:t>Must</a:t>
            </a:r>
            <a:r>
              <a:rPr lang="de-DE" sz="2000" smtClean="0"/>
              <a:t> use </a:t>
            </a:r>
            <a:r>
              <a:rPr lang="de-DE" sz="2000" b="1" smtClean="0"/>
              <a:t>Strategic</a:t>
            </a:r>
            <a:r>
              <a:rPr lang="de-DE" sz="2000" smtClean="0"/>
              <a:t> Approach</a:t>
            </a:r>
          </a:p>
          <a:p>
            <a:r>
              <a:rPr lang="de-DE" sz="2000" smtClean="0"/>
              <a:t>Example: CelciusTech Systems (Defense, Sweden)</a:t>
            </a:r>
          </a:p>
          <a:p>
            <a:pPr marL="1071563" lvl="1" indent="-715963">
              <a:buAutoNum type="arabicPlain" startAt="1985"/>
            </a:pPr>
            <a:r>
              <a:rPr lang="de-DE" sz="1700" smtClean="0"/>
              <a:t>Awarded </a:t>
            </a:r>
            <a:r>
              <a:rPr lang="de-DE" sz="1700"/>
              <a:t>two large contracts </a:t>
            </a:r>
            <a:r>
              <a:rPr lang="de-DE" sz="1700" smtClean="0"/>
              <a:t>simulaneuosly</a:t>
            </a:r>
            <a:br>
              <a:rPr lang="de-DE" sz="1700" smtClean="0"/>
            </a:br>
            <a:r>
              <a:rPr lang="de-DE" sz="1700" smtClean="0">
                <a:sym typeface="Symbol" panose="05050102010706020507" pitchFamily="18" charset="2"/>
              </a:rPr>
              <a:t> </a:t>
            </a:r>
            <a:r>
              <a:rPr lang="de-DE" sz="1700" b="1">
                <a:sym typeface="Symbol" panose="05050102010706020507" pitchFamily="18" charset="2"/>
              </a:rPr>
              <a:t>had</a:t>
            </a:r>
            <a:r>
              <a:rPr lang="de-DE" sz="1700">
                <a:sym typeface="Symbol" panose="05050102010706020507" pitchFamily="18" charset="2"/>
              </a:rPr>
              <a:t> to apply strategic </a:t>
            </a:r>
            <a:r>
              <a:rPr lang="de-DE" sz="1700" smtClean="0">
                <a:sym typeface="Symbol" panose="05050102010706020507" pitchFamily="18" charset="2"/>
              </a:rPr>
              <a:t>approach</a:t>
            </a:r>
          </a:p>
          <a:p>
            <a:pPr marL="1071563" lvl="1" indent="-715963">
              <a:buNone/>
            </a:pPr>
            <a:r>
              <a:rPr lang="de-DE" sz="1700" dirty="0">
                <a:sym typeface="Symbol" panose="05050102010706020507" pitchFamily="18" charset="2"/>
              </a:rPr>
              <a:t>2000</a:t>
            </a:r>
            <a:r>
              <a:rPr lang="de-DE" sz="1700">
                <a:sym typeface="Symbol" panose="05050102010706020507" pitchFamily="18" charset="2"/>
              </a:rPr>
              <a:t>	</a:t>
            </a:r>
            <a:r>
              <a:rPr lang="de-DE" sz="1700" smtClean="0">
                <a:sym typeface="Symbol" panose="05050102010706020507" pitchFamily="18" charset="2"/>
              </a:rPr>
              <a:t>SS2000 first entry into </a:t>
            </a:r>
            <a:r>
              <a:rPr lang="de-DE" sz="1700" dirty="0">
                <a:sym typeface="Symbol" panose="05050102010706020507" pitchFamily="18" charset="2"/>
              </a:rPr>
              <a:t>SPLC Hall </a:t>
            </a:r>
            <a:r>
              <a:rPr lang="de-DE" sz="1700">
                <a:sym typeface="Symbol" panose="05050102010706020507" pitchFamily="18" charset="2"/>
              </a:rPr>
              <a:t>of </a:t>
            </a:r>
            <a:r>
              <a:rPr lang="de-DE" sz="1700" smtClean="0">
                <a:sym typeface="Symbol" panose="05050102010706020507" pitchFamily="18" charset="2"/>
              </a:rPr>
              <a:t>Fame</a:t>
            </a:r>
            <a:r>
              <a:rPr lang="de-DE" dirty="0">
                <a:sym typeface="Symbol" panose="05050102010706020507" pitchFamily="18" charset="2"/>
              </a:rPr>
              <a:t/>
            </a:r>
            <a:br>
              <a:rPr lang="de-DE" dirty="0">
                <a:sym typeface="Symbol" panose="05050102010706020507" pitchFamily="18" charset="2"/>
              </a:rPr>
            </a:br>
            <a:r>
              <a:rPr lang="en-US" sz="1300" dirty="0" smtClean="0">
                <a:solidFill>
                  <a:schemeClr val="accent6"/>
                </a:solidFill>
              </a:rPr>
              <a:t>http</a:t>
            </a:r>
            <a:r>
              <a:rPr lang="en-US" sz="1300" dirty="0">
                <a:solidFill>
                  <a:schemeClr val="accent6"/>
                </a:solidFill>
              </a:rPr>
              <a:t>://splc.net/fame/celsiustech-systems-ab/</a:t>
            </a:r>
          </a:p>
          <a:p>
            <a:pPr lvl="1"/>
            <a:endParaRPr lang="de-DE" sz="2000" dirty="0" smtClean="0"/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3691" y="1756747"/>
            <a:ext cx="1540234" cy="1175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344" y="1760911"/>
            <a:ext cx="1535175" cy="116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7037" y="1756747"/>
            <a:ext cx="1549342" cy="11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1183" y="1756747"/>
            <a:ext cx="1549341" cy="118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8650" y="6106911"/>
            <a:ext cx="300133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lvl="1" indent="-715963">
              <a:buNone/>
            </a:pPr>
            <a:r>
              <a:rPr lang="en-US" sz="1300" smtClean="0">
                <a:solidFill>
                  <a:schemeClr val="accent6"/>
                </a:solidFill>
              </a:rPr>
              <a:t>[Paul Clements, ICSE 2019 Keynote]</a:t>
            </a:r>
            <a:endParaRPr lang="en-US" sz="1300" dirty="0">
              <a:solidFill>
                <a:schemeClr val="accent6"/>
              </a:solidFill>
            </a:endParaRPr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078193"/>
            <a:ext cx="4469524" cy="3149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5" descr="parkingAssistant_minimal_pruned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996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SEI Adoption Factory Pattern</a:t>
            </a:r>
            <a:endParaRPr lang="en-IE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" y="1304925"/>
            <a:ext cx="7333462" cy="48021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[Clements et al. 2006, Northrop 2008]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734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Successful </a:t>
            </a:r>
            <a:r>
              <a:rPr lang="de-DE" smtClean="0"/>
              <a:t>in Practice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5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Develoment Costs</a:t>
            </a:r>
            <a:endParaRPr lang="en-I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61" y="1304925"/>
            <a:ext cx="6814277" cy="48021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2005, Weiss and Lai 1999]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208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Time-to-market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" y="1304925"/>
            <a:ext cx="7068219" cy="48021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420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Sucessful applied in practice, e.g.,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mtClean="0"/>
              <a:t>Avionics  </a:t>
            </a:r>
            <a:r>
              <a:rPr lang="de-DE" dirty="0" smtClean="0"/>
              <a:t>Systems</a:t>
            </a:r>
          </a:p>
          <a:p>
            <a:r>
              <a:rPr lang="de-DE" dirty="0" smtClean="0"/>
              <a:t>Engine Control Software</a:t>
            </a:r>
          </a:p>
          <a:p>
            <a:r>
              <a:rPr lang="de-DE" dirty="0" smtClean="0"/>
              <a:t>Marine Command and Control Systems</a:t>
            </a:r>
          </a:p>
          <a:p>
            <a:r>
              <a:rPr lang="de-DE" dirty="0" smtClean="0"/>
              <a:t>Telecommication Systems</a:t>
            </a:r>
          </a:p>
          <a:p>
            <a:r>
              <a:rPr lang="de-DE" dirty="0" smtClean="0"/>
              <a:t>Printer Firmware</a:t>
            </a:r>
          </a:p>
          <a:p>
            <a:r>
              <a:rPr lang="de-DE" dirty="0" smtClean="0"/>
              <a:t>RAID Storage Controllers</a:t>
            </a:r>
          </a:p>
          <a:p>
            <a:r>
              <a:rPr lang="de-DE" dirty="0" smtClean="0"/>
              <a:t>Financial Software</a:t>
            </a:r>
          </a:p>
          <a:p>
            <a:r>
              <a:rPr lang="de-DE" dirty="0" smtClean="0"/>
              <a:t>Mobile Phones</a:t>
            </a:r>
          </a:p>
          <a:p>
            <a:r>
              <a:rPr lang="de-DE" dirty="0" smtClean="0"/>
              <a:t>Medical Systems</a:t>
            </a:r>
          </a:p>
          <a:p>
            <a:r>
              <a:rPr lang="de-DE" dirty="0" smtClean="0"/>
              <a:t>Consumer Electronics</a:t>
            </a:r>
          </a:p>
          <a:p>
            <a:r>
              <a:rPr lang="de-DE" dirty="0" smtClean="0"/>
              <a:t>Acquisition Management Systems</a:t>
            </a:r>
          </a:p>
          <a:p>
            <a:r>
              <a:rPr lang="de-DE" dirty="0" smtClean="0"/>
              <a:t>Power Systems</a:t>
            </a:r>
          </a:p>
          <a:p>
            <a:endParaRPr lang="de-DE" dirty="0" smtClean="0"/>
          </a:p>
          <a:p>
            <a:endParaRPr lang="en-IE" dirty="0"/>
          </a:p>
        </p:txBody>
      </p:sp>
      <p:grpSp>
        <p:nvGrpSpPr>
          <p:cNvPr id="10" name="Group 9"/>
          <p:cNvGrpSpPr/>
          <p:nvPr/>
        </p:nvGrpSpPr>
        <p:grpSpPr>
          <a:xfrm>
            <a:off x="6672234" y="1553772"/>
            <a:ext cx="1352314" cy="3975462"/>
            <a:chOff x="6111048" y="679734"/>
            <a:chExt cx="1671135" cy="5814796"/>
          </a:xfrm>
        </p:grpSpPr>
        <p:pic>
          <p:nvPicPr>
            <p:cNvPr id="5" name="Content Placeholder 4" descr="parkingAssistant_minimal.mdl.png"/>
            <p:cNvPicPr>
              <a:picLocks noChangeAspect="1"/>
            </p:cNvPicPr>
            <p:nvPr/>
          </p:nvPicPr>
          <p:blipFill rotWithShape="1">
            <a:blip r:embed="rId2" cstate="print"/>
            <a:srcRect l="2798" t="10928" r="8890" b="18280"/>
            <a:stretch/>
          </p:blipFill>
          <p:spPr>
            <a:xfrm>
              <a:off x="6160563" y="679734"/>
              <a:ext cx="1572105" cy="6136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C:\d11\gb\career\positions\2011\2011-02-W1-Frankfurt\presentations\2011-07-15\fragments\figures\domains\DCP_2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048" y="4069667"/>
              <a:ext cx="1671135" cy="999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d11\gb\career\positions\2011\2011-02-W1-Frankfurt\presentations\2011-07-15\fragments\figures\domains\549px-Pacemaker_GuidantMeridianS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048" y="5229199"/>
              <a:ext cx="1671135" cy="12653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11\gb\career\positions\2011\2011-02-W1-Frankfurt\presentations\2011-07-15\fragments\figures\domains\800px-A380-trent90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779" y="2694431"/>
              <a:ext cx="1619672" cy="12147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d11\gb\career\positions\2011\2011-02-W1-Frankfurt\presentations\2011-07-15\fragments\figures\domains\Lexus_Navigation_advanced_parking_system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271" y="1453829"/>
              <a:ext cx="1608689" cy="10801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47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67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397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337" y="1653381"/>
            <a:ext cx="3009900" cy="4133850"/>
          </a:xfrm>
          <a:prstGeom prst="rect">
            <a:avLst/>
          </a:prstGeom>
        </p:spPr>
      </p:pic>
      <p:sp>
        <p:nvSpPr>
          <p:cNvPr id="16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Variants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2888839"/>
            <a:ext cx="8429625" cy="1662935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8" y="2273822"/>
            <a:ext cx="7889158" cy="2892969"/>
          </a:xfr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smtClean="0"/>
              <a:t>Source: </a:t>
            </a:r>
            <a:r>
              <a:rPr lang="de-DE" sz="800"/>
              <a:t>Extracted from configurator at http://www.mercedes.de</a:t>
            </a:r>
            <a:r>
              <a:rPr lang="de-DE" sz="80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9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Basic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ED4B75-D4E8-417C-A10E-053147B738E5}">
  <ds:schemaRefs>
    <ds:schemaRef ds:uri="f92c9bd5-142d-4893-82de-a0401813c99a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1997</TotalTime>
  <Words>2140</Words>
  <Application>Microsoft Office PowerPoint</Application>
  <PresentationFormat>On-screen Show (4:3)</PresentationFormat>
  <Paragraphs>452</Paragraphs>
  <Slides>67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Open Sans</vt:lpstr>
      <vt:lpstr>Open Sans Semibold</vt:lpstr>
      <vt:lpstr>Symbol</vt:lpstr>
      <vt:lpstr>Wingdings</vt:lpstr>
      <vt:lpstr>LeroResearchCentretemplate2015-Final</vt:lpstr>
      <vt:lpstr>Basic Design</vt:lpstr>
      <vt:lpstr>Software Product Line Engineering in Safety-critical Domains</vt:lpstr>
      <vt:lpstr>1 Motivation</vt:lpstr>
      <vt:lpstr>PowerPoint Presentation</vt:lpstr>
      <vt:lpstr>Why Models?</vt:lpstr>
      <vt:lpstr>Model-driven Engineering</vt:lpstr>
      <vt:lpstr>Where do Product Lines Come From?</vt:lpstr>
      <vt:lpstr>Many Variants</vt:lpstr>
      <vt:lpstr>Many Variants</vt:lpstr>
      <vt:lpstr>Many Variants</vt:lpstr>
      <vt:lpstr>Product Lines</vt:lpstr>
      <vt:lpstr>2 Software Product Line Engineering </vt:lpstr>
      <vt:lpstr>Software Product Line Engineering</vt:lpstr>
      <vt:lpstr>Software Product Line Engineering</vt:lpstr>
      <vt:lpstr>Software Product Line Engineering</vt:lpstr>
      <vt:lpstr>Software Product Line Engineering</vt:lpstr>
      <vt:lpstr>Software Product Line Engineering</vt:lpstr>
      <vt:lpstr>Software Product Line Engineering</vt:lpstr>
      <vt:lpstr>Characteristics of a Software Product Line</vt:lpstr>
      <vt:lpstr>2.1 Product Configuration and Derivation</vt:lpstr>
      <vt:lpstr>Product Configuration and Derivation</vt:lpstr>
      <vt:lpstr>2.2 Optimisation of Product Configurations</vt:lpstr>
      <vt:lpstr>Configuration of Product Variants</vt:lpstr>
      <vt:lpstr>Multi-Objective Optimisation</vt:lpstr>
      <vt:lpstr>Multi-Objective Optimisation</vt:lpstr>
      <vt:lpstr>Multi-Objective Optimization of Configurations</vt:lpstr>
      <vt:lpstr>3 Transition to SPLE</vt:lpstr>
      <vt:lpstr>Transition to  Software Product Line Engineering</vt:lpstr>
      <vt:lpstr>Transition to  Software Product Line Engineering</vt:lpstr>
      <vt:lpstr>Transition to  Software Product Line Engineering</vt:lpstr>
      <vt:lpstr>Transition to Software Product Line Engineering How to Manage Variants based on Clone-and-Own a.k.a. “Virtual Platform”</vt:lpstr>
      <vt:lpstr>4 Variation/Automation and Quality</vt:lpstr>
      <vt:lpstr>Quality?</vt:lpstr>
      <vt:lpstr>Verification and Testing</vt:lpstr>
      <vt:lpstr>Analyses in SPLE Product-based Analyses</vt:lpstr>
      <vt:lpstr>Analyses in SPLE Product-based Analyses (Optimised)</vt:lpstr>
      <vt:lpstr>Analyses in SPLE Family-based Analyses</vt:lpstr>
      <vt:lpstr>Analyses in SPLE Feature-based Analyses</vt:lpstr>
      <vt:lpstr>5 How to deal with change?  Product Line Evolution, Continous SE</vt:lpstr>
      <vt:lpstr>How to deal with constant change?</vt:lpstr>
      <vt:lpstr>How to deal with constant change?</vt:lpstr>
      <vt:lpstr>How to deal with constant change?</vt:lpstr>
      <vt:lpstr>How to deal with constant change?</vt:lpstr>
      <vt:lpstr>How to deal with constant change?</vt:lpstr>
      <vt:lpstr>How to deal with constant change?</vt:lpstr>
      <vt:lpstr>6 Advanced Topics</vt:lpstr>
      <vt:lpstr>Application of Machine Learning</vt:lpstr>
      <vt:lpstr>Design Space Exploration</vt:lpstr>
      <vt:lpstr>Design Space Exploration</vt:lpstr>
      <vt:lpstr>Design Space Exploration</vt:lpstr>
      <vt:lpstr>Summary</vt:lpstr>
      <vt:lpstr>Summary</vt:lpstr>
      <vt:lpstr>PowerPoint Presentation</vt:lpstr>
      <vt:lpstr>Interactive Configuration</vt:lpstr>
      <vt:lpstr>Interactive Visual Configuration</vt:lpstr>
      <vt:lpstr>Product Configuration (Integration of concepts)</vt:lpstr>
      <vt:lpstr>PowerPoint Presentation</vt:lpstr>
      <vt:lpstr>Interactive Design Space Exploration</vt:lpstr>
      <vt:lpstr>Product Derivation in a Embedded Systems DSL</vt:lpstr>
      <vt:lpstr>Product Derivation in a Embedded Systems DSL</vt:lpstr>
      <vt:lpstr>Product Derivation in a Embedded Systems DSL</vt:lpstr>
      <vt:lpstr>SEI Adoption Factory Pattern</vt:lpstr>
      <vt:lpstr>Successful in Practice</vt:lpstr>
      <vt:lpstr>Prerequisuites</vt:lpstr>
      <vt:lpstr>Develoment Costs</vt:lpstr>
      <vt:lpstr>Time-to-market</vt:lpstr>
      <vt:lpstr>Sucessful applied in practice, e.g.,</vt:lpstr>
      <vt:lpstr>Benefits of Product Lines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87</cp:revision>
  <cp:lastPrinted>2017-04-04T15:19:26Z</cp:lastPrinted>
  <dcterms:created xsi:type="dcterms:W3CDTF">2019-06-16T21:24:07Z</dcterms:created>
  <dcterms:modified xsi:type="dcterms:W3CDTF">2019-06-20T10:17:34Z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